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5" r:id="rId3"/>
    <p:sldId id="267" r:id="rId4"/>
    <p:sldId id="269" r:id="rId5"/>
    <p:sldId id="268" r:id="rId6"/>
    <p:sldId id="258" r:id="rId7"/>
    <p:sldId id="270" r:id="rId8"/>
    <p:sldId id="264" r:id="rId9"/>
    <p:sldId id="271" r:id="rId10"/>
    <p:sldId id="260" r:id="rId11"/>
    <p:sldId id="278" r:id="rId12"/>
    <p:sldId id="279" r:id="rId13"/>
    <p:sldId id="276" r:id="rId14"/>
    <p:sldId id="274" r:id="rId15"/>
    <p:sldId id="261" r:id="rId16"/>
    <p:sldId id="262" r:id="rId17"/>
    <p:sldId id="275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E265A3-F9A6-4F3E-8901-3C798DF586AB}" v="2" dt="2025-06-17T15:44:01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04" autoAdjust="0"/>
  </p:normalViewPr>
  <p:slideViewPr>
    <p:cSldViewPr snapToGrid="0">
      <p:cViewPr varScale="1">
        <p:scale>
          <a:sx n="63" d="100"/>
          <a:sy n="63" d="100"/>
        </p:scale>
        <p:origin x="77" y="8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Albert" userId="6e1c63d7d9eb8c2e" providerId="LiveId" clId="{D5E265A3-F9A6-4F3E-8901-3C798DF586AB}"/>
    <pc:docChg chg="custSel addSld modSld">
      <pc:chgData name="Hugo Albert" userId="6e1c63d7d9eb8c2e" providerId="LiveId" clId="{D5E265A3-F9A6-4F3E-8901-3C798DF586AB}" dt="2025-06-17T15:44:01.258" v="15" actId="164"/>
      <pc:docMkLst>
        <pc:docMk/>
      </pc:docMkLst>
      <pc:sldChg chg="modSp mod">
        <pc:chgData name="Hugo Albert" userId="6e1c63d7d9eb8c2e" providerId="LiveId" clId="{D5E265A3-F9A6-4F3E-8901-3C798DF586AB}" dt="2025-06-13T13:39:17.413" v="1" actId="1076"/>
        <pc:sldMkLst>
          <pc:docMk/>
          <pc:sldMk cId="0" sldId="260"/>
        </pc:sldMkLst>
        <pc:picChg chg="mod">
          <ac:chgData name="Hugo Albert" userId="6e1c63d7d9eb8c2e" providerId="LiveId" clId="{D5E265A3-F9A6-4F3E-8901-3C798DF586AB}" dt="2025-06-13T13:39:17.413" v="1" actId="1076"/>
          <ac:picMkLst>
            <pc:docMk/>
            <pc:sldMk cId="0" sldId="260"/>
            <ac:picMk id="7" creationId="{E6D231EE-8889-7075-C425-0FCDDA77B858}"/>
          </ac:picMkLst>
        </pc:picChg>
      </pc:sldChg>
      <pc:sldChg chg="addSp delSp modSp add mod">
        <pc:chgData name="Hugo Albert" userId="6e1c63d7d9eb8c2e" providerId="LiveId" clId="{D5E265A3-F9A6-4F3E-8901-3C798DF586AB}" dt="2025-06-17T15:44:01.258" v="15" actId="164"/>
        <pc:sldMkLst>
          <pc:docMk/>
          <pc:sldMk cId="419869754" sldId="279"/>
        </pc:sldMkLst>
        <pc:spChg chg="del">
          <ac:chgData name="Hugo Albert" userId="6e1c63d7d9eb8c2e" providerId="LiveId" clId="{D5E265A3-F9A6-4F3E-8901-3C798DF586AB}" dt="2025-06-17T15:43:09.201" v="5" actId="478"/>
          <ac:spMkLst>
            <pc:docMk/>
            <pc:sldMk cId="419869754" sldId="279"/>
            <ac:spMk id="17" creationId="{C9AC8E3B-9B7A-9A76-EAD3-2EB4308D7956}"/>
          </ac:spMkLst>
        </pc:spChg>
        <pc:spChg chg="del">
          <ac:chgData name="Hugo Albert" userId="6e1c63d7d9eb8c2e" providerId="LiveId" clId="{D5E265A3-F9A6-4F3E-8901-3C798DF586AB}" dt="2025-06-17T15:43:10.437" v="6" actId="478"/>
          <ac:spMkLst>
            <pc:docMk/>
            <pc:sldMk cId="419869754" sldId="279"/>
            <ac:spMk id="18" creationId="{9C2FA12F-E8A0-1D5D-6D51-DFB582F1B6F2}"/>
          </ac:spMkLst>
        </pc:spChg>
        <pc:spChg chg="del">
          <ac:chgData name="Hugo Albert" userId="6e1c63d7d9eb8c2e" providerId="LiveId" clId="{D5E265A3-F9A6-4F3E-8901-3C798DF586AB}" dt="2025-06-17T15:43:11.802" v="7" actId="478"/>
          <ac:spMkLst>
            <pc:docMk/>
            <pc:sldMk cId="419869754" sldId="279"/>
            <ac:spMk id="19" creationId="{5EAE46E5-0D3A-60CC-A811-A0EBFEA29F5A}"/>
          </ac:spMkLst>
        </pc:spChg>
        <pc:spChg chg="del">
          <ac:chgData name="Hugo Albert" userId="6e1c63d7d9eb8c2e" providerId="LiveId" clId="{D5E265A3-F9A6-4F3E-8901-3C798DF586AB}" dt="2025-06-17T15:43:12.812" v="8" actId="478"/>
          <ac:spMkLst>
            <pc:docMk/>
            <pc:sldMk cId="419869754" sldId="279"/>
            <ac:spMk id="20" creationId="{DB0C8692-D2DD-FB8B-9A46-AA510439B6CE}"/>
          </ac:spMkLst>
        </pc:spChg>
        <pc:spChg chg="del">
          <ac:chgData name="Hugo Albert" userId="6e1c63d7d9eb8c2e" providerId="LiveId" clId="{D5E265A3-F9A6-4F3E-8901-3C798DF586AB}" dt="2025-06-17T15:43:14.184" v="9" actId="478"/>
          <ac:spMkLst>
            <pc:docMk/>
            <pc:sldMk cId="419869754" sldId="279"/>
            <ac:spMk id="21" creationId="{2CE61961-E034-FDAF-002E-CA56FBA10555}"/>
          </ac:spMkLst>
        </pc:spChg>
        <pc:grpChg chg="add mod">
          <ac:chgData name="Hugo Albert" userId="6e1c63d7d9eb8c2e" providerId="LiveId" clId="{D5E265A3-F9A6-4F3E-8901-3C798DF586AB}" dt="2025-06-17T15:43:23.999" v="12" actId="164"/>
          <ac:grpSpMkLst>
            <pc:docMk/>
            <pc:sldMk cId="419869754" sldId="279"/>
            <ac:grpSpMk id="3" creationId="{6252663D-DA59-5F80-047E-7125B68BBD75}"/>
          </ac:grpSpMkLst>
        </pc:grpChg>
        <pc:grpChg chg="add mod">
          <ac:chgData name="Hugo Albert" userId="6e1c63d7d9eb8c2e" providerId="LiveId" clId="{D5E265A3-F9A6-4F3E-8901-3C798DF586AB}" dt="2025-06-17T15:44:01.258" v="15" actId="164"/>
          <ac:grpSpMkLst>
            <pc:docMk/>
            <pc:sldMk cId="419869754" sldId="279"/>
            <ac:grpSpMk id="5" creationId="{C6C37B64-1028-C6C6-0AD2-4361C0DE4B6B}"/>
          </ac:grpSpMkLst>
        </pc:grpChg>
        <pc:picChg chg="mod">
          <ac:chgData name="Hugo Albert" userId="6e1c63d7d9eb8c2e" providerId="LiveId" clId="{D5E265A3-F9A6-4F3E-8901-3C798DF586AB}" dt="2025-06-17T15:43:23.999" v="12" actId="164"/>
          <ac:picMkLst>
            <pc:docMk/>
            <pc:sldMk cId="419869754" sldId="279"/>
            <ac:picMk id="4" creationId="{5AFE5E49-4F88-36FD-A70C-E16756D6FA6F}"/>
          </ac:picMkLst>
        </pc:picChg>
        <pc:picChg chg="mod">
          <ac:chgData name="Hugo Albert" userId="6e1c63d7d9eb8c2e" providerId="LiveId" clId="{D5E265A3-F9A6-4F3E-8901-3C798DF586AB}" dt="2025-06-17T15:43:23.999" v="12" actId="164"/>
          <ac:picMkLst>
            <pc:docMk/>
            <pc:sldMk cId="419869754" sldId="279"/>
            <ac:picMk id="7" creationId="{F78542EA-C7B4-F99B-45DD-31B90AA07128}"/>
          </ac:picMkLst>
        </pc:picChg>
        <pc:picChg chg="mod">
          <ac:chgData name="Hugo Albert" userId="6e1c63d7d9eb8c2e" providerId="LiveId" clId="{D5E265A3-F9A6-4F3E-8901-3C798DF586AB}" dt="2025-06-17T15:44:01.258" v="15" actId="164"/>
          <ac:picMkLst>
            <pc:docMk/>
            <pc:sldMk cId="419869754" sldId="279"/>
            <ac:picMk id="11" creationId="{D4E6B4AF-FA8F-44FF-30FC-0CE51DE31CCE}"/>
          </ac:picMkLst>
        </pc:picChg>
        <pc:picChg chg="mod">
          <ac:chgData name="Hugo Albert" userId="6e1c63d7d9eb8c2e" providerId="LiveId" clId="{D5E265A3-F9A6-4F3E-8901-3C798DF586AB}" dt="2025-06-17T15:44:01.258" v="15" actId="164"/>
          <ac:picMkLst>
            <pc:docMk/>
            <pc:sldMk cId="419869754" sldId="279"/>
            <ac:picMk id="14" creationId="{3349E4D7-D5C1-7393-DC48-7B4414E583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a73e1e7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a73e1e7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BC0BFA55-EDE4-A762-934C-E01C8CBD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a73e1e7c8_0_0:notes">
            <a:extLst>
              <a:ext uri="{FF2B5EF4-FFF2-40B4-BE49-F238E27FC236}">
                <a16:creationId xmlns:a16="http://schemas.microsoft.com/office/drawing/2014/main" id="{C6CBF369-64B6-56BF-1C3C-3F6E1BB5D6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a73e1e7c8_0_0:notes">
            <a:extLst>
              <a:ext uri="{FF2B5EF4-FFF2-40B4-BE49-F238E27FC236}">
                <a16:creationId xmlns:a16="http://schemas.microsoft.com/office/drawing/2014/main" id="{8AAA929E-AC0A-1383-D8A9-577F41EBD8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554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E765CDA3-CE96-E385-0EFD-2B945B20A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a73e1e7c8_0_0:notes">
            <a:extLst>
              <a:ext uri="{FF2B5EF4-FFF2-40B4-BE49-F238E27FC236}">
                <a16:creationId xmlns:a16="http://schemas.microsoft.com/office/drawing/2014/main" id="{3D277A8C-A9B2-99B5-3499-7B86750D5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a73e1e7c8_0_0:notes">
            <a:extLst>
              <a:ext uri="{FF2B5EF4-FFF2-40B4-BE49-F238E27FC236}">
                <a16:creationId xmlns:a16="http://schemas.microsoft.com/office/drawing/2014/main" id="{B3090047-3581-A3CF-13E1-295B6E0AF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55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a73e1e7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a73e1e7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18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E235EE53-3285-D96C-47AE-4EA713AF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a73e1e7c8_0_0:notes">
            <a:extLst>
              <a:ext uri="{FF2B5EF4-FFF2-40B4-BE49-F238E27FC236}">
                <a16:creationId xmlns:a16="http://schemas.microsoft.com/office/drawing/2014/main" id="{6F77E772-2BFE-3F76-5303-9BF2ED2304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a73e1e7c8_0_0:notes">
            <a:extLst>
              <a:ext uri="{FF2B5EF4-FFF2-40B4-BE49-F238E27FC236}">
                <a16:creationId xmlns:a16="http://schemas.microsoft.com/office/drawing/2014/main" id="{20562C67-2B23-95F9-031C-EB3D05868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700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3fc59d0287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3fc59d0287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a73e1e7c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a73e1e7c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BB489EF-2CDD-7CF8-3063-F9BDBEB55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fc59d0287_0_651:notes">
            <a:extLst>
              <a:ext uri="{FF2B5EF4-FFF2-40B4-BE49-F238E27FC236}">
                <a16:creationId xmlns:a16="http://schemas.microsoft.com/office/drawing/2014/main" id="{56F13A83-31B2-BAEE-E7A8-DBCB262EB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fc59d0287_0_651:notes">
            <a:extLst>
              <a:ext uri="{FF2B5EF4-FFF2-40B4-BE49-F238E27FC236}">
                <a16:creationId xmlns:a16="http://schemas.microsoft.com/office/drawing/2014/main" id="{74947E61-7E11-12EA-0266-12BF8F60D7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37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CD9999C9-C887-C5BB-99F6-D5FA37AC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fc59d0287_0_166:notes">
            <a:extLst>
              <a:ext uri="{FF2B5EF4-FFF2-40B4-BE49-F238E27FC236}">
                <a16:creationId xmlns:a16="http://schemas.microsoft.com/office/drawing/2014/main" id="{120B725B-FFDE-6FEC-8E45-A3779A806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fc59d0287_0_166:notes">
            <a:extLst>
              <a:ext uri="{FF2B5EF4-FFF2-40B4-BE49-F238E27FC236}">
                <a16:creationId xmlns:a16="http://schemas.microsoft.com/office/drawing/2014/main" id="{71C543B1-954E-7BE7-064D-E3E9E5484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MS : Autoimmune disease that affect 2.8 millions people worldwide. This disease occur when the body’s immune system mistakenly attack the myelin sheath, causing demyelination.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On the other hand, optic neuritis, an inflammation of the optic nerve, is a common early symptom of MS. But as of 2024, Optic Neuritis isn’t just a symptom it’s also a McDonald criteria for diagnosing MS.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How can we detect optic neuritis or microstructural damage in the optic nerve?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This is where the g-ratio come in place. </a:t>
            </a:r>
            <a:r>
              <a:rPr lang="en-CA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g-Ratio is a key neuroimaging marker representing the ratio between the inner (axon) and outer (myelinated) radius of a nerve fiber.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544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FFC51699-B55A-2E4F-196F-07D4FAA0F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fc59d0287_0_166:notes">
            <a:extLst>
              <a:ext uri="{FF2B5EF4-FFF2-40B4-BE49-F238E27FC236}">
                <a16:creationId xmlns:a16="http://schemas.microsoft.com/office/drawing/2014/main" id="{D20E0EF9-332A-1590-523C-A68519F701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fc59d0287_0_166:notes">
            <a:extLst>
              <a:ext uri="{FF2B5EF4-FFF2-40B4-BE49-F238E27FC236}">
                <a16:creationId xmlns:a16="http://schemas.microsoft.com/office/drawing/2014/main" id="{43A25E9F-2220-D4E0-3A01-B3DEF7CD96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7658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ABEE4920-512C-90EF-445F-D3EE6413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fc59d0287_0_166:notes">
            <a:extLst>
              <a:ext uri="{FF2B5EF4-FFF2-40B4-BE49-F238E27FC236}">
                <a16:creationId xmlns:a16="http://schemas.microsoft.com/office/drawing/2014/main" id="{0219BAD4-7DE5-7110-5DAC-20BA059258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fc59d0287_0_166:notes">
            <a:extLst>
              <a:ext uri="{FF2B5EF4-FFF2-40B4-BE49-F238E27FC236}">
                <a16:creationId xmlns:a16="http://schemas.microsoft.com/office/drawing/2014/main" id="{9E762F5A-3274-4F3D-63C4-2CFE37408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Accurate g-ratio estimation requires integrating myelin-sensitive and axon-sensitive MRI modalities.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MP2RAGE provides robust T1 mapping, from which myelin volume fraction (MVF) can be derived.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Diffusion-weighted imaging (DWI) allows computation of fractional anisotropy (FA), which correlates with axonal density and enables estimation of the fiber volume fraction (FVF).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Current literature lacks standard methods to fuse these data in small structures like the optic nerve.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66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0E2337A5-A35B-4C87-D0D1-A946689C1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fc59d0287_0_166:notes">
            <a:extLst>
              <a:ext uri="{FF2B5EF4-FFF2-40B4-BE49-F238E27FC236}">
                <a16:creationId xmlns:a16="http://schemas.microsoft.com/office/drawing/2014/main" id="{6584F838-0E27-077D-CE62-9AD79B926D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fc59d0287_0_166:notes">
            <a:extLst>
              <a:ext uri="{FF2B5EF4-FFF2-40B4-BE49-F238E27FC236}">
                <a16:creationId xmlns:a16="http://schemas.microsoft.com/office/drawing/2014/main" id="{9F6D3CEC-6B9A-B9E1-E511-D79098F5B1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Accurate g-ratio estimation requires integrating myelin-sensitive and axon-sensitive MRI modalities.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MP2RAGE provides robust T1 mapping, from which myelin volume fraction (MVF) can be derived.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Diffusion-weighted imaging (DWI) allows computation of fractional anisotropy (FA), which correlates with axonal density and enables estimation of the fiber volume fraction (FVF).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1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Current literature lacks standard methods to fuse these data in small structures like the optic nerve.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12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fc59d028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fc59d028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4C6A6121-5451-64F5-78D5-22B3B0147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fc59d0287_0_248:notes">
            <a:extLst>
              <a:ext uri="{FF2B5EF4-FFF2-40B4-BE49-F238E27FC236}">
                <a16:creationId xmlns:a16="http://schemas.microsoft.com/office/drawing/2014/main" id="{8C9687D0-2110-7533-439C-A47BC2C216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fc59d0287_0_248:notes">
            <a:extLst>
              <a:ext uri="{FF2B5EF4-FFF2-40B4-BE49-F238E27FC236}">
                <a16:creationId xmlns:a16="http://schemas.microsoft.com/office/drawing/2014/main" id="{2C7E1989-9C76-DA74-A22C-ABDA003A2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18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036DB9B9-3305-7F32-E3E2-169FC893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fc59d0287_0_248:notes">
            <a:extLst>
              <a:ext uri="{FF2B5EF4-FFF2-40B4-BE49-F238E27FC236}">
                <a16:creationId xmlns:a16="http://schemas.microsoft.com/office/drawing/2014/main" id="{2A257AD6-8938-1637-F507-74FC5F9DB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fc59d0287_0_248:notes">
            <a:extLst>
              <a:ext uri="{FF2B5EF4-FFF2-40B4-BE49-F238E27FC236}">
                <a16:creationId xmlns:a16="http://schemas.microsoft.com/office/drawing/2014/main" id="{BB434DA6-9FAC-8036-4BCB-715576D53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24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9AAD668B-AC33-3842-7CB7-62957C45C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fc59d0287_0_248:notes">
            <a:extLst>
              <a:ext uri="{FF2B5EF4-FFF2-40B4-BE49-F238E27FC236}">
                <a16:creationId xmlns:a16="http://schemas.microsoft.com/office/drawing/2014/main" id="{2CCF8EE3-32B4-1F0D-DBF6-0BA033C04A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fc59d0287_0_248:notes">
            <a:extLst>
              <a:ext uri="{FF2B5EF4-FFF2-40B4-BE49-F238E27FC236}">
                <a16:creationId xmlns:a16="http://schemas.microsoft.com/office/drawing/2014/main" id="{2532D61B-80A4-4224-3F0E-37D3DDCC5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53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neurolibre.org/" TargetMode="External"/><Relationship Id="rId3" Type="http://schemas.openxmlformats.org/officeDocument/2006/relationships/hyperlink" Target="https://doi.org/10.1101/2024.08.15.608051" TargetMode="External"/><Relationship Id="rId7" Type="http://schemas.openxmlformats.org/officeDocument/2006/relationships/hyperlink" Target="https://doi.org/10.1038/nm.3390" TargetMode="External"/><Relationship Id="rId12" Type="http://schemas.openxmlformats.org/officeDocument/2006/relationships/hyperlink" Target="https://mstrust.org.uk/a-z/mcdonald-criteri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usmed.com/learn/articles/multiple-sclerosis-nursing-care" TargetMode="External"/><Relationship Id="rId11" Type="http://schemas.openxmlformats.org/officeDocument/2006/relationships/hyperlink" Target="https://doi.org/10.1016/j.neuroimage.2010.08.068" TargetMode="External"/><Relationship Id="rId5" Type="http://schemas.openxmlformats.org/officeDocument/2006/relationships/hyperlink" Target="https://doi.org/10.11138/FNeur/2016.31.4.217" TargetMode="External"/><Relationship Id="rId10" Type="http://schemas.openxmlformats.org/officeDocument/2006/relationships/hyperlink" Target="https://doi.org/10.1016/j.neuroimage.2015.05.023" TargetMode="External"/><Relationship Id="rId4" Type="http://schemas.openxmlformats.org/officeDocument/2006/relationships/hyperlink" Target="https://github.com/brainhack-school2025/albert-plante_project" TargetMode="External"/><Relationship Id="rId9" Type="http://schemas.openxmlformats.org/officeDocument/2006/relationships/hyperlink" Target="https://sites.nyuad.nyu.edu/rokersvisionlaboratory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9627" y="3111638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Hugo Albert Plante - NeuroPoly</a:t>
            </a:r>
            <a:endParaRPr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" y="3888743"/>
            <a:ext cx="3200674" cy="12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9;p13">
            <a:extLst>
              <a:ext uri="{FF2B5EF4-FFF2-40B4-BE49-F238E27FC236}">
                <a16:creationId xmlns:a16="http://schemas.microsoft.com/office/drawing/2014/main" id="{DD34EEF2-95ED-94C3-EB9E-F133F9754A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9625" y="12730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g-Ratio mapping of the optic nerve</a:t>
            </a:r>
            <a:endParaRPr dirty="0"/>
          </a:p>
        </p:txBody>
      </p:sp>
      <p:pic>
        <p:nvPicPr>
          <p:cNvPr id="5" name="Picture 8" descr="École Polytechnique de Montréal (Canada)">
            <a:extLst>
              <a:ext uri="{FF2B5EF4-FFF2-40B4-BE49-F238E27FC236}">
                <a16:creationId xmlns:a16="http://schemas.microsoft.com/office/drawing/2014/main" id="{3A75251E-8310-263B-43D8-544EF0CB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71" y="3994115"/>
            <a:ext cx="1669775" cy="92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dirty="0"/>
              <a:t>Results - Registration Quality</a:t>
            </a:r>
            <a:br>
              <a:rPr lang="en-GB" dirty="0"/>
            </a:b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799527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31800" indent="-285750">
              <a:lnSpc>
                <a:spcPct val="100000"/>
              </a:lnSpc>
              <a:buSzPts val="1300"/>
            </a:pPr>
            <a:r>
              <a:rPr lang="en-GB" dirty="0"/>
              <a:t>MP2RAGE and DWI overlap : 80%</a:t>
            </a:r>
          </a:p>
          <a:p>
            <a:pPr marL="431800" indent="-285750">
              <a:lnSpc>
                <a:spcPct val="100000"/>
              </a:lnSpc>
              <a:buSzPts val="1300"/>
            </a:pPr>
            <a:r>
              <a:rPr lang="en-GB" dirty="0"/>
              <a:t>Dice coefficient : 50%</a:t>
            </a:r>
          </a:p>
          <a:p>
            <a:pPr marL="431800" indent="-285750">
              <a:lnSpc>
                <a:spcPct val="100000"/>
              </a:lnSpc>
              <a:buSzPts val="1300"/>
            </a:pPr>
            <a:endParaRPr lang="en-GB" sz="1300" dirty="0"/>
          </a:p>
          <a:p>
            <a:pPr marL="431800" indent="-285750">
              <a:lnSpc>
                <a:spcPct val="100000"/>
              </a:lnSpc>
              <a:buSzPts val="1300"/>
            </a:pPr>
            <a:endParaRPr lang="en-GB" sz="1300" dirty="0"/>
          </a:p>
        </p:txBody>
      </p:sp>
      <p:pic>
        <p:nvPicPr>
          <p:cNvPr id="4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07C49FE3-6A72-685A-A6A9-AD011485C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73867" y="1645925"/>
            <a:ext cx="2879999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231EE-8889-7075-C425-0FCDDA77B8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rcRect l="3683" r="3683"/>
          <a:stretch>
            <a:fillRect/>
          </a:stretch>
        </p:blipFill>
        <p:spPr>
          <a:xfrm>
            <a:off x="5272391" y="1645925"/>
            <a:ext cx="2881475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E1B3E-F62D-BA81-6308-CA7AAC1A64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095" y="1825882"/>
            <a:ext cx="3712817" cy="20251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E26F3-F734-1B16-67D3-189E678CB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5" name="Google Shape;77;p16">
            <a:extLst>
              <a:ext uri="{FF2B5EF4-FFF2-40B4-BE49-F238E27FC236}">
                <a16:creationId xmlns:a16="http://schemas.microsoft.com/office/drawing/2014/main" id="{1CE57A03-B9B5-603C-46C3-01D9B25C4FBF}"/>
              </a:ext>
            </a:extLst>
          </p:cNvPr>
          <p:cNvSpPr txBox="1"/>
          <p:nvPr/>
        </p:nvSpPr>
        <p:spPr>
          <a:xfrm>
            <a:off x="301538" y="3975308"/>
            <a:ext cx="3960001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CA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Manuals Segmentations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Blue : DWI Segmentation</a:t>
            </a:r>
          </a:p>
          <a:p>
            <a:pPr marL="457200" indent="-311150"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Red : MP2RAGE Segmentation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endParaRPr lang="en-CA"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77;p16">
            <a:extLst>
              <a:ext uri="{FF2B5EF4-FFF2-40B4-BE49-F238E27FC236}">
                <a16:creationId xmlns:a16="http://schemas.microsoft.com/office/drawing/2014/main" id="{6AC7A9E6-6BD4-860C-CC23-60791A545239}"/>
              </a:ext>
            </a:extLst>
          </p:cNvPr>
          <p:cNvSpPr txBox="1"/>
          <p:nvPr/>
        </p:nvSpPr>
        <p:spPr>
          <a:xfrm>
            <a:off x="5033991" y="3975308"/>
            <a:ext cx="3712817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CA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Coronal Plane Overlap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Brown : Max probability label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endParaRPr lang="en-CA"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D0F20384-C10E-3102-104F-DB7D550DF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>
            <a:extLst>
              <a:ext uri="{FF2B5EF4-FFF2-40B4-BE49-F238E27FC236}">
                <a16:creationId xmlns:a16="http://schemas.microsoft.com/office/drawing/2014/main" id="{274A7D96-C033-7CA2-AC5B-D06D0E296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 – MVF, FVF &amp; g-Ratio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4A761B-8E58-E328-E345-A6AB7AC7E166}"/>
              </a:ext>
            </a:extLst>
          </p:cNvPr>
          <p:cNvSpPr txBox="1"/>
          <p:nvPr/>
        </p:nvSpPr>
        <p:spPr>
          <a:xfrm>
            <a:off x="2629095" y="1155693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Subject 0204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EBF62-11E8-8B30-84F9-E89923D8025A}"/>
              </a:ext>
            </a:extLst>
          </p:cNvPr>
          <p:cNvSpPr txBox="1"/>
          <p:nvPr/>
        </p:nvSpPr>
        <p:spPr>
          <a:xfrm>
            <a:off x="6215575" y="1155693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Subject 0457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D0F5BA-54BB-25B5-CDAD-26603C247A2C}"/>
              </a:ext>
            </a:extLst>
          </p:cNvPr>
          <p:cNvSpPr txBox="1"/>
          <p:nvPr/>
        </p:nvSpPr>
        <p:spPr>
          <a:xfrm>
            <a:off x="160215" y="1632765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T1 Values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6ED45-715A-8B43-76CB-C3188608BA6C}"/>
              </a:ext>
            </a:extLst>
          </p:cNvPr>
          <p:cNvSpPr txBox="1"/>
          <p:nvPr/>
        </p:nvSpPr>
        <p:spPr>
          <a:xfrm>
            <a:off x="160215" y="2401693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FA Values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4AFD79-B996-2497-06A6-3F44E51A333A}"/>
              </a:ext>
            </a:extLst>
          </p:cNvPr>
          <p:cNvSpPr txBox="1"/>
          <p:nvPr/>
        </p:nvSpPr>
        <p:spPr>
          <a:xfrm>
            <a:off x="160215" y="3068975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g-Ratio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F83F1-0ADF-DF5F-CD43-59B655CC8F6A}"/>
              </a:ext>
            </a:extLst>
          </p:cNvPr>
          <p:cNvSpPr txBox="1"/>
          <p:nvPr/>
        </p:nvSpPr>
        <p:spPr>
          <a:xfrm>
            <a:off x="160215" y="3723481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FVF Values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BFF78B-6B5F-5639-AA40-79BAFA4BFDA9}"/>
              </a:ext>
            </a:extLst>
          </p:cNvPr>
          <p:cNvSpPr txBox="1"/>
          <p:nvPr/>
        </p:nvSpPr>
        <p:spPr>
          <a:xfrm>
            <a:off x="160215" y="3992605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MVF Values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42833-7762-AC52-68DF-8B71300233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BB745-6464-4AA5-330F-EF0935FE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84" y="3005601"/>
            <a:ext cx="3423462" cy="135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607B1-22AA-3C06-034A-26C22C720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84" y="1526844"/>
            <a:ext cx="3423462" cy="135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1F8714-4A70-7D0A-74BC-CED38AFC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785" y="1526844"/>
            <a:ext cx="3423462" cy="135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665EE1-8619-B423-B979-F77D00035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785" y="3005601"/>
            <a:ext cx="342346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1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1C7A02B4-5B8D-7E7A-49AC-B01EAF1F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>
            <a:extLst>
              <a:ext uri="{FF2B5EF4-FFF2-40B4-BE49-F238E27FC236}">
                <a16:creationId xmlns:a16="http://schemas.microsoft.com/office/drawing/2014/main" id="{DA30EA39-E85D-0D59-09E1-02BB848A0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 – MVF, FVF &amp; g-Ratio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678E9A-8C3E-426A-F878-7AE755C18B81}"/>
              </a:ext>
            </a:extLst>
          </p:cNvPr>
          <p:cNvSpPr txBox="1"/>
          <p:nvPr/>
        </p:nvSpPr>
        <p:spPr>
          <a:xfrm>
            <a:off x="2629095" y="1155693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Subject 0204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C62ECD-EF1B-E8DA-D369-C9529735CBC8}"/>
              </a:ext>
            </a:extLst>
          </p:cNvPr>
          <p:cNvSpPr txBox="1"/>
          <p:nvPr/>
        </p:nvSpPr>
        <p:spPr>
          <a:xfrm>
            <a:off x="6215575" y="1155693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Subject 0457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E3220-B184-E758-25BD-E3388B655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52663D-DA59-5F80-047E-7125B68BBD75}"/>
              </a:ext>
            </a:extLst>
          </p:cNvPr>
          <p:cNvGrpSpPr/>
          <p:nvPr/>
        </p:nvGrpSpPr>
        <p:grpSpPr>
          <a:xfrm>
            <a:off x="180380" y="1896750"/>
            <a:ext cx="6846924" cy="1350000"/>
            <a:chOff x="180380" y="1896750"/>
            <a:chExt cx="6846924" cy="135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FE5E49-4F88-36FD-A70C-E16756D6F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3842" y="1896750"/>
              <a:ext cx="3423462" cy="135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8542EA-C7B4-F99B-45DD-31B90AA07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380" y="1896750"/>
              <a:ext cx="3423462" cy="1350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6C37B64-1028-C6C6-0AD2-4361C0DE4B6B}"/>
              </a:ext>
            </a:extLst>
          </p:cNvPr>
          <p:cNvGrpSpPr/>
          <p:nvPr/>
        </p:nvGrpSpPr>
        <p:grpSpPr>
          <a:xfrm>
            <a:off x="544754" y="3348475"/>
            <a:ext cx="6844579" cy="1350000"/>
            <a:chOff x="544754" y="3348475"/>
            <a:chExt cx="6844579" cy="1350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E6B4AF-FA8F-44FF-30FC-0CE51DE31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754" y="3348475"/>
              <a:ext cx="3423462" cy="135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49E4D7-D5C1-7393-DC48-7B4414E58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5871" y="3348475"/>
              <a:ext cx="3423462" cy="13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86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dirty="0"/>
              <a:t>Results - Registration Quality</a:t>
            </a:r>
            <a:br>
              <a:rPr lang="en-GB" dirty="0"/>
            </a:b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E26F3-F734-1B16-67D3-189E678CBB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A3C7C5-1C28-F08A-CDF2-8778564C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58" y="1225786"/>
            <a:ext cx="5485883" cy="2958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00BCC-EA14-34EB-0622-143778BB9A9D}"/>
              </a:ext>
            </a:extLst>
          </p:cNvPr>
          <p:cNvSpPr txBox="1"/>
          <p:nvPr/>
        </p:nvSpPr>
        <p:spPr>
          <a:xfrm>
            <a:off x="2285999" y="418438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CA" sz="14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Segmentation ROI</a:t>
            </a:r>
          </a:p>
        </p:txBody>
      </p:sp>
    </p:spTree>
    <p:extLst>
      <p:ext uri="{BB962C8B-B14F-4D97-AF65-F5344CB8AC3E}">
        <p14:creationId xmlns:p14="http://schemas.microsoft.com/office/powerpoint/2010/main" val="284370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577A84A8-305D-2933-B153-9FFEB6B7D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>
            <a:extLst>
              <a:ext uri="{FF2B5EF4-FFF2-40B4-BE49-F238E27FC236}">
                <a16:creationId xmlns:a16="http://schemas.microsoft.com/office/drawing/2014/main" id="{0D998339-2CB3-6940-A6E5-F9596293E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 – MVF, FVF &amp; g-Ratio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0928A2-E061-8938-5C63-DD2A8F56E41F}"/>
              </a:ext>
            </a:extLst>
          </p:cNvPr>
          <p:cNvSpPr txBox="1"/>
          <p:nvPr/>
        </p:nvSpPr>
        <p:spPr>
          <a:xfrm>
            <a:off x="2629095" y="1155693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Subject 0204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278F8A-2635-2F29-DBA9-2D55B69CC8FA}"/>
              </a:ext>
            </a:extLst>
          </p:cNvPr>
          <p:cNvSpPr txBox="1"/>
          <p:nvPr/>
        </p:nvSpPr>
        <p:spPr>
          <a:xfrm>
            <a:off x="6215575" y="1155693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Subject 0457</a:t>
            </a:r>
            <a:endParaRPr lang="en-C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75A206-5904-5F71-D024-9F00D33553B0}"/>
              </a:ext>
            </a:extLst>
          </p:cNvPr>
          <p:cNvSpPr txBox="1"/>
          <p:nvPr/>
        </p:nvSpPr>
        <p:spPr>
          <a:xfrm>
            <a:off x="160215" y="1632765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T1 Values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74C3B3-662B-AC89-4494-00F6296A5910}"/>
              </a:ext>
            </a:extLst>
          </p:cNvPr>
          <p:cNvSpPr txBox="1"/>
          <p:nvPr/>
        </p:nvSpPr>
        <p:spPr>
          <a:xfrm>
            <a:off x="160215" y="2401693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FA Values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E5A807-F82B-4122-83A7-71CACFD606A1}"/>
              </a:ext>
            </a:extLst>
          </p:cNvPr>
          <p:cNvSpPr txBox="1"/>
          <p:nvPr/>
        </p:nvSpPr>
        <p:spPr>
          <a:xfrm>
            <a:off x="160215" y="3068975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g-Ratio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B4BAA3-B9C3-6D4F-F2AC-3675FEF88473}"/>
              </a:ext>
            </a:extLst>
          </p:cNvPr>
          <p:cNvSpPr txBox="1"/>
          <p:nvPr/>
        </p:nvSpPr>
        <p:spPr>
          <a:xfrm>
            <a:off x="160215" y="3723481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FVF Values</a:t>
            </a:r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B1652A-C67B-A8C3-DE51-CF9E419DAB9D}"/>
              </a:ext>
            </a:extLst>
          </p:cNvPr>
          <p:cNvSpPr txBox="1"/>
          <p:nvPr/>
        </p:nvSpPr>
        <p:spPr>
          <a:xfrm>
            <a:off x="160215" y="3992605"/>
            <a:ext cx="1730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MVF Values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4372BD-7090-BDA8-65A4-E216D88D9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4279D-8480-0959-2CEE-2442B51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84" y="3005601"/>
            <a:ext cx="3423462" cy="135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0D9755-2F48-CEE9-C43F-D8BC6D6D9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284" y="1600382"/>
            <a:ext cx="3423462" cy="13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7889D6-0C80-A708-38CC-8B4AAE7D5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785" y="1632765"/>
            <a:ext cx="3423462" cy="135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DA48A2-3A11-385D-ECAF-68D825FA4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785" y="3005601"/>
            <a:ext cx="3423462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76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Deliverables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8185" y="97738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11150">
              <a:lnSpc>
                <a:spcPct val="200000"/>
              </a:lnSpc>
              <a:buSzPts val="1300"/>
            </a:pPr>
            <a:r>
              <a:rPr lang="en-US" b="1" dirty="0"/>
              <a:t>Reproducible pipeline</a:t>
            </a:r>
          </a:p>
          <a:p>
            <a:pPr indent="-311150">
              <a:lnSpc>
                <a:spcPct val="200000"/>
              </a:lnSpc>
              <a:buSzPts val="1300"/>
            </a:pPr>
            <a:r>
              <a:rPr lang="en-US" b="1" dirty="0" err="1"/>
              <a:t>Jupyter</a:t>
            </a:r>
            <a:r>
              <a:rPr lang="en-US" b="1" dirty="0"/>
              <a:t> Notebooks 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 dirty="0"/>
              <a:t>Example Dataset </a:t>
            </a:r>
          </a:p>
          <a:p>
            <a:pPr lvl="0" indent="-311150">
              <a:lnSpc>
                <a:spcPct val="200000"/>
              </a:lnSpc>
              <a:buSzPts val="1300"/>
            </a:pPr>
            <a:r>
              <a:rPr lang="en-CA" b="1" dirty="0"/>
              <a:t>Method for g-ratio map of the optic</a:t>
            </a:r>
            <a:endParaRPr lang="en-GB" b="1" dirty="0"/>
          </a:p>
        </p:txBody>
      </p:sp>
      <p:pic>
        <p:nvPicPr>
          <p:cNvPr id="2" name="Picture 1" descr="A red and grey text on a black background&#10;&#10;AI-generated content may be incorrect.">
            <a:extLst>
              <a:ext uri="{FF2B5EF4-FFF2-40B4-BE49-F238E27FC236}">
                <a16:creationId xmlns:a16="http://schemas.microsoft.com/office/drawing/2014/main" id="{F4DC5CB9-3DD0-9863-4DED-EAB6EF40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20" y="3880496"/>
            <a:ext cx="3257894" cy="698219"/>
          </a:xfrm>
          <a:prstGeom prst="rect">
            <a:avLst/>
          </a:prstGeom>
        </p:spPr>
      </p:pic>
      <p:pic>
        <p:nvPicPr>
          <p:cNvPr id="3" name="Picture 10" descr="UBC GitHub Instructor Guide | Learning ...">
            <a:extLst>
              <a:ext uri="{FF2B5EF4-FFF2-40B4-BE49-F238E27FC236}">
                <a16:creationId xmlns:a16="http://schemas.microsoft.com/office/drawing/2014/main" id="{5FEFB7E8-2B62-6FD3-A79F-4A8C73CE5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00" y="295944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537A-4C5D-C7D2-B8BF-37A20425BE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Registration issue : Rigid, Affine and Elastic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MTVF vs MVF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GB" sz="1300" dirty="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GB" sz="1300" dirty="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GB" sz="1300" dirty="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1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41E147-467E-452D-9FEC-DF840946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72" b="12621"/>
          <a:stretch>
            <a:fillRect/>
          </a:stretch>
        </p:blipFill>
        <p:spPr>
          <a:xfrm>
            <a:off x="5593204" y="1528187"/>
            <a:ext cx="2520000" cy="1411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7D80CE-45FF-7B25-D04C-CBD9FE82B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204" y="2939782"/>
            <a:ext cx="2520000" cy="1374545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C761B53-07C3-CFDF-9C67-6D23F391C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6" t="2614" r="3271" b="61656"/>
          <a:stretch>
            <a:fillRect/>
          </a:stretch>
        </p:blipFill>
        <p:spPr bwMode="auto">
          <a:xfrm>
            <a:off x="1346772" y="2521292"/>
            <a:ext cx="2956511" cy="204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7BFEF8-7571-1DB0-6172-44757FE2C6D8}"/>
              </a:ext>
            </a:extLst>
          </p:cNvPr>
          <p:cNvSpPr/>
          <p:nvPr/>
        </p:nvSpPr>
        <p:spPr>
          <a:xfrm>
            <a:off x="1443318" y="4310061"/>
            <a:ext cx="295836" cy="517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AD8C6-214A-3C63-EC09-291FE41F6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D3338-D42E-90A7-3F6A-15F050B77156}"/>
              </a:ext>
            </a:extLst>
          </p:cNvPr>
          <p:cNvSpPr txBox="1"/>
          <p:nvPr/>
        </p:nvSpPr>
        <p:spPr>
          <a:xfrm>
            <a:off x="1835700" y="4583018"/>
            <a:ext cx="53207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  <a:latin typeface="Proxima Nova"/>
              </a:rPr>
              <a:t>(Duval et al., 2017)</a:t>
            </a:r>
            <a:endParaRPr lang="en-CA" sz="1200" i="1" dirty="0">
              <a:solidFill>
                <a:schemeClr val="accent3"/>
              </a:solidFill>
              <a:latin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9B0C9-E339-D3A0-7B14-8AF15A4B380C}"/>
              </a:ext>
            </a:extLst>
          </p:cNvPr>
          <p:cNvSpPr txBox="1"/>
          <p:nvPr/>
        </p:nvSpPr>
        <p:spPr>
          <a:xfrm>
            <a:off x="5593205" y="4268732"/>
            <a:ext cx="2520000" cy="387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CA" sz="14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Manuals Segmentations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AE505E13-8C52-776E-D295-37690794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>
            <a:extLst>
              <a:ext uri="{FF2B5EF4-FFF2-40B4-BE49-F238E27FC236}">
                <a16:creationId xmlns:a16="http://schemas.microsoft.com/office/drawing/2014/main" id="{2B834587-4C59-D53A-AD97-5E728FE93E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86FB7-803A-7A0A-F0D9-A14A35B24D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3" name="Google Shape;105;p20">
            <a:extLst>
              <a:ext uri="{FF2B5EF4-FFF2-40B4-BE49-F238E27FC236}">
                <a16:creationId xmlns:a16="http://schemas.microsoft.com/office/drawing/2014/main" id="{C18425F4-21C0-F616-C981-995357A1CD83}"/>
              </a:ext>
            </a:extLst>
          </p:cNvPr>
          <p:cNvSpPr txBox="1"/>
          <p:nvPr/>
        </p:nvSpPr>
        <p:spPr>
          <a:xfrm>
            <a:off x="311700" y="1017725"/>
            <a:ext cx="8297728" cy="382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/>
              <a:t>Barranco Hernandez, J., </a:t>
            </a:r>
            <a:r>
              <a:rPr lang="en-CA" sz="1000" dirty="0" err="1"/>
              <a:t>Luyken</a:t>
            </a:r>
            <a:r>
              <a:rPr lang="en-CA" sz="1000" dirty="0"/>
              <a:t>, A., </a:t>
            </a:r>
            <a:r>
              <a:rPr lang="en-CA" sz="1000" dirty="0" err="1"/>
              <a:t>Kebiri</a:t>
            </a:r>
            <a:r>
              <a:rPr lang="en-CA" sz="1000" dirty="0"/>
              <a:t>, H., </a:t>
            </a:r>
            <a:r>
              <a:rPr lang="en-CA" sz="1000" dirty="0" err="1"/>
              <a:t>Stachs</a:t>
            </a:r>
            <a:r>
              <a:rPr lang="en-CA" sz="1000" dirty="0"/>
              <a:t>, P., Macias </a:t>
            </a:r>
            <a:r>
              <a:rPr lang="en-CA" sz="1000" dirty="0" err="1"/>
              <a:t>Gordaliza</a:t>
            </a:r>
            <a:r>
              <a:rPr lang="en-CA" sz="1000" dirty="0"/>
              <a:t>, P., Esteban, O., Aleman Gomez, Y., </a:t>
            </a:r>
            <a:r>
              <a:rPr lang="en-CA" sz="1000" dirty="0" err="1"/>
              <a:t>Sznitman</a:t>
            </a:r>
            <a:r>
              <a:rPr lang="en-CA" sz="1000" dirty="0"/>
              <a:t>, R., </a:t>
            </a:r>
            <a:r>
              <a:rPr lang="en-CA" sz="1000" dirty="0" err="1"/>
              <a:t>Stachs</a:t>
            </a:r>
            <a:r>
              <a:rPr lang="en-CA" sz="1000" dirty="0"/>
              <a:t>, O., Langner, S., </a:t>
            </a:r>
            <a:r>
              <a:rPr lang="en-CA" sz="1000" dirty="0" err="1"/>
              <a:t>Franceschiello</a:t>
            </a:r>
            <a:r>
              <a:rPr lang="en-CA" sz="1000" dirty="0"/>
              <a:t>, B., &amp; Bach Cuadra, M. (2024). </a:t>
            </a:r>
            <a:r>
              <a:rPr lang="en-CA" sz="1000" i="1" dirty="0"/>
              <a:t>Eye-Opening Advances: Automated 3D Segmentation, Key Biomarkers Extraction, and the First Large-Scale MRI Eye Atlas.</a:t>
            </a:r>
            <a:r>
              <a:rPr lang="en-CA" sz="1000" dirty="0"/>
              <a:t> </a:t>
            </a:r>
            <a:r>
              <a:rPr lang="en-CA" sz="1000" dirty="0">
                <a:hlinkClick r:id="rId3"/>
              </a:rPr>
              <a:t>https://doi.org/10.1101/2024.08.15.608051</a:t>
            </a:r>
            <a:endParaRPr lang="en-CA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Brainhack</a:t>
            </a:r>
            <a:r>
              <a:rPr lang="en-US" sz="1000" dirty="0"/>
              <a:t> school. (n.d.). Retrieved May 29, 2025, from https://school-brainhack.github.io/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/>
              <a:t>brainhack-school2025/albert-</a:t>
            </a:r>
            <a:r>
              <a:rPr lang="en-US" sz="1000" i="1" dirty="0" err="1"/>
              <a:t>plante_project</a:t>
            </a:r>
            <a:r>
              <a:rPr lang="en-US" sz="1000" dirty="0"/>
              <a:t>. (2025). </a:t>
            </a:r>
            <a:r>
              <a:rPr lang="en-US" sz="1000" dirty="0" err="1"/>
              <a:t>Brainhack</a:t>
            </a:r>
            <a:r>
              <a:rPr lang="en-US" sz="1000" dirty="0"/>
              <a:t> School 2025. </a:t>
            </a:r>
            <a:r>
              <a:rPr lang="en-US" sz="1000" dirty="0">
                <a:hlinkClick r:id="rId4"/>
              </a:rPr>
              <a:t>https://github.com/brainhack-school2025/albert-plante_project</a:t>
            </a:r>
            <a:r>
              <a:rPr lang="en-US" sz="1000" dirty="0"/>
              <a:t> (Original work published 2025)</a:t>
            </a:r>
            <a:endParaRPr lang="en-CA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Duval, T., </a:t>
            </a:r>
            <a:r>
              <a:rPr lang="en-US" sz="1000" dirty="0" err="1"/>
              <a:t>Stikov</a:t>
            </a:r>
            <a:r>
              <a:rPr lang="en-US" sz="1000" dirty="0"/>
              <a:t>, N., &amp; Cohen-Adad, J. (2017). Modeling white matter microstructure. </a:t>
            </a:r>
            <a:r>
              <a:rPr lang="en-US" sz="1000" i="1" dirty="0"/>
              <a:t>Functional Neurology</a:t>
            </a:r>
            <a:r>
              <a:rPr lang="en-US" sz="1000" dirty="0"/>
              <a:t>, </a:t>
            </a:r>
            <a:r>
              <a:rPr lang="en-US" sz="1000" i="1" dirty="0"/>
              <a:t>31</a:t>
            </a:r>
            <a:r>
              <a:rPr lang="en-US" sz="1000" dirty="0"/>
              <a:t>(4), 217–228. </a:t>
            </a:r>
            <a:r>
              <a:rPr lang="en-US" sz="1000" dirty="0">
                <a:hlinkClick r:id="rId5"/>
              </a:rPr>
              <a:t>https://doi.org/10.11138/FNeur/2016.31.4.217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/>
              <a:t>How Does Multiple Sclerosis Affect the Body? | </a:t>
            </a:r>
            <a:r>
              <a:rPr lang="en-US" sz="1000" i="1" dirty="0" err="1"/>
              <a:t>Ausmed</a:t>
            </a:r>
            <a:r>
              <a:rPr lang="en-US" sz="1000" dirty="0"/>
              <a:t>. (2025). Retrieved June 12, 2025, from </a:t>
            </a:r>
            <a:r>
              <a:rPr lang="en-US" sz="1000" dirty="0">
                <a:hlinkClick r:id="rId6"/>
              </a:rPr>
              <a:t>https://www.ausmed.com/learn/articles/multiple-sclerosis-nursing-care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 err="1"/>
              <a:t>Mezer</a:t>
            </a:r>
            <a:r>
              <a:rPr lang="en-CA" sz="1000" dirty="0"/>
              <a:t>, A., Yeatman, J. D., </a:t>
            </a:r>
            <a:r>
              <a:rPr lang="en-CA" sz="1000" dirty="0" err="1"/>
              <a:t>Stikov</a:t>
            </a:r>
            <a:r>
              <a:rPr lang="en-CA" sz="1000" dirty="0"/>
              <a:t>, N., Kay, K. N., Cho, N., Dougherty, R. F., Perry, M. L., Parvizi, J., Hua, L. H., Butts-Pauly, K., &amp; Wandell, B. (2013). Quantifying the local tissue volume and composition in individual brains with MRI. </a:t>
            </a:r>
            <a:r>
              <a:rPr lang="en-CA" sz="1000" i="1" dirty="0"/>
              <a:t>Nature Medicine</a:t>
            </a:r>
            <a:r>
              <a:rPr lang="en-CA" sz="1000" dirty="0"/>
              <a:t>, </a:t>
            </a:r>
            <a:r>
              <a:rPr lang="en-CA" sz="1000" i="1" dirty="0"/>
              <a:t>19</a:t>
            </a:r>
            <a:r>
              <a:rPr lang="en-CA" sz="1000" dirty="0"/>
              <a:t>(12), 1667–1672. </a:t>
            </a:r>
            <a:r>
              <a:rPr lang="en-CA" sz="1000" dirty="0">
                <a:hlinkClick r:id="rId7"/>
              </a:rPr>
              <a:t>https://doi.org/10.1038/nm.3390</a:t>
            </a:r>
            <a:endParaRPr lang="en-CA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 err="1"/>
              <a:t>NeuroLibre</a:t>
            </a:r>
            <a:r>
              <a:rPr lang="en-US" sz="1000" dirty="0"/>
              <a:t>. (n.d.). Retrieved June 12, 2025, from </a:t>
            </a:r>
            <a:r>
              <a:rPr lang="en-US" sz="1000" dirty="0">
                <a:hlinkClick r:id="rId8"/>
              </a:rPr>
              <a:t>https://neurolibre.org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/>
              <a:t>Rokers Vision Laboratory</a:t>
            </a:r>
            <a:r>
              <a:rPr lang="en-US" sz="1000" dirty="0"/>
              <a:t>. (n.d.). Retrieved May 30, 2025, from </a:t>
            </a:r>
            <a:r>
              <a:rPr lang="en-US" sz="1000" dirty="0">
                <a:hlinkClick r:id="rId9"/>
              </a:rPr>
              <a:t>https://sites.nyuad.nyu.edu/rokersvisionlaboratory/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 err="1"/>
              <a:t>Stikov</a:t>
            </a:r>
            <a:r>
              <a:rPr lang="en-CA" sz="1000" dirty="0"/>
              <a:t>, N., Campbell, J. S. W., Stroh, T., </a:t>
            </a:r>
            <a:r>
              <a:rPr lang="en-CA" sz="1000" dirty="0" err="1"/>
              <a:t>Lavelée</a:t>
            </a:r>
            <a:r>
              <a:rPr lang="en-CA" sz="1000" dirty="0"/>
              <a:t>, M., Frey, S., </a:t>
            </a:r>
            <a:r>
              <a:rPr lang="en-CA" sz="1000" dirty="0" err="1"/>
              <a:t>Novek</a:t>
            </a:r>
            <a:r>
              <a:rPr lang="en-CA" sz="1000" dirty="0"/>
              <a:t>, J., Nuara, S., Ho, M.-K., Bedell, B. J., Dougherty, R. F., Leppert, I. R., Boudreau, M., Narayanan, S., Duval, T., Cohen-Adad, J., Picard, P.-A., </a:t>
            </a:r>
            <a:r>
              <a:rPr lang="en-CA" sz="1000" dirty="0" err="1"/>
              <a:t>Gasecka</a:t>
            </a:r>
            <a:r>
              <a:rPr lang="en-CA" sz="1000" dirty="0"/>
              <a:t>, A., Côté, D., &amp; Pike, G. B. (2015). In vivo histology of the myelin g-ratio with magnetic resonance imaging. </a:t>
            </a:r>
            <a:r>
              <a:rPr lang="en-CA" sz="1000" i="1" dirty="0" err="1"/>
              <a:t>NeuroImage</a:t>
            </a:r>
            <a:r>
              <a:rPr lang="en-CA" sz="1000" dirty="0"/>
              <a:t>, </a:t>
            </a:r>
            <a:r>
              <a:rPr lang="en-CA" sz="1000" i="1" dirty="0"/>
              <a:t>118</a:t>
            </a:r>
            <a:r>
              <a:rPr lang="en-CA" sz="1000" dirty="0"/>
              <a:t>, 397–405. </a:t>
            </a:r>
            <a:r>
              <a:rPr lang="en-CA" sz="1000" dirty="0">
                <a:hlinkClick r:id="rId10"/>
              </a:rPr>
              <a:t>https://doi.org/10.1016/j.neuroimage.2015.05.023</a:t>
            </a:r>
            <a:endParaRPr lang="en-CA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000" dirty="0" err="1"/>
              <a:t>Stikov</a:t>
            </a:r>
            <a:r>
              <a:rPr lang="en-CA" sz="1000" dirty="0"/>
              <a:t>, N., Perry, L. M., </a:t>
            </a:r>
            <a:r>
              <a:rPr lang="en-CA" sz="1000" dirty="0" err="1"/>
              <a:t>Mezer</a:t>
            </a:r>
            <a:r>
              <a:rPr lang="en-CA" sz="1000" dirty="0"/>
              <a:t>, A., </a:t>
            </a:r>
            <a:r>
              <a:rPr lang="en-CA" sz="1000" dirty="0" err="1"/>
              <a:t>Rykhlevskaia</a:t>
            </a:r>
            <a:r>
              <a:rPr lang="en-CA" sz="1000" dirty="0"/>
              <a:t>, E., Wandell, B. A., Pauly, J. M., &amp; Dougherty, R. F. (2011). Bound Pool Fractions Complement Diffusion Measures to Describe White Matter Micro and Macrostructure. </a:t>
            </a:r>
            <a:r>
              <a:rPr lang="en-CA" sz="1000" i="1" dirty="0" err="1"/>
              <a:t>NeuroImage</a:t>
            </a:r>
            <a:r>
              <a:rPr lang="en-CA" sz="1000" dirty="0"/>
              <a:t>, </a:t>
            </a:r>
            <a:r>
              <a:rPr lang="en-CA" sz="1000" i="1" dirty="0"/>
              <a:t>54</a:t>
            </a:r>
            <a:r>
              <a:rPr lang="en-CA" sz="1000" dirty="0"/>
              <a:t>(2), 1112–1121. </a:t>
            </a:r>
            <a:r>
              <a:rPr lang="en-CA" sz="1000" dirty="0">
                <a:hlinkClick r:id="rId11"/>
              </a:rPr>
              <a:t>https://doi.org/10.1016/j.neuroimage.2010.08.068</a:t>
            </a:r>
            <a:endParaRPr lang="en-CA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Trust, M. S. (n.d.). McDonald criteria | MS Trust. Retrieved May 29, 2025, from </a:t>
            </a:r>
            <a:r>
              <a:rPr lang="en-US" sz="1000" dirty="0">
                <a:hlinkClick r:id="rId12"/>
              </a:rPr>
              <a:t>https://mstrust.org.uk/a-z/mcdonald-criteria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100" dirty="0"/>
          </a:p>
          <a:p>
            <a:endParaRPr lang="en-US" sz="1100" dirty="0"/>
          </a:p>
          <a:p>
            <a:pPr marL="457200" indent="-311150">
              <a:lnSpc>
                <a:spcPct val="120000"/>
              </a:lnSpc>
              <a:buClr>
                <a:srgbClr val="595959"/>
              </a:buClr>
              <a:buSzPts val="1300"/>
              <a:buFont typeface="Lato"/>
              <a:buChar char="●"/>
            </a:pPr>
            <a:endParaRPr lang="en-US" sz="2000" dirty="0">
              <a:effectLst/>
            </a:endParaRPr>
          </a:p>
          <a:p>
            <a:pPr marL="457200" indent="-311150">
              <a:lnSpc>
                <a:spcPct val="120000"/>
              </a:lnSpc>
              <a:buClr>
                <a:srgbClr val="595959"/>
              </a:buClr>
              <a:buSzPts val="1300"/>
              <a:buFont typeface="Lato"/>
              <a:buChar char="●"/>
            </a:pPr>
            <a:endParaRPr lang="en-US" sz="1600" dirty="0">
              <a:effectLst/>
            </a:endParaRPr>
          </a:p>
          <a:p>
            <a:pPr marL="457200" indent="-311150">
              <a:lnSpc>
                <a:spcPct val="120000"/>
              </a:lnSpc>
              <a:buClr>
                <a:srgbClr val="595959"/>
              </a:buClr>
              <a:buSzPts val="1300"/>
              <a:buFont typeface="Lato"/>
              <a:buChar char="●"/>
            </a:pPr>
            <a:endParaRPr lang="en-US" sz="1300" dirty="0"/>
          </a:p>
          <a:p>
            <a:pPr marL="457200" indent="-311150">
              <a:lnSpc>
                <a:spcPct val="120000"/>
              </a:lnSpc>
              <a:buClr>
                <a:srgbClr val="595959"/>
              </a:buClr>
              <a:buSzPts val="1300"/>
              <a:buFont typeface="Lato"/>
              <a:buChar char="●"/>
            </a:pPr>
            <a:endParaRPr lang="en-CA" sz="1300" dirty="0">
              <a:effectLst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endParaRPr lang="en-GB"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3903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C92AE0C9-0703-FCC5-3742-D099A17A3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908B838E-C9B5-791C-A88F-0A0B8F1388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06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Background</a:t>
            </a:r>
            <a:endParaRPr dirty="0"/>
          </a:p>
        </p:txBody>
      </p:sp>
      <p:pic>
        <p:nvPicPr>
          <p:cNvPr id="1026" name="Picture 2" descr="How Does Multiple Sclerosis Affect the Body? | Ausmed">
            <a:extLst>
              <a:ext uri="{FF2B5EF4-FFF2-40B4-BE49-F238E27FC236}">
                <a16:creationId xmlns:a16="http://schemas.microsoft.com/office/drawing/2014/main" id="{D918965A-295C-140C-2B5B-FDCB4627A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4"/>
          <a:stretch>
            <a:fillRect/>
          </a:stretch>
        </p:blipFill>
        <p:spPr bwMode="auto">
          <a:xfrm>
            <a:off x="459410" y="1375320"/>
            <a:ext cx="4654865" cy="267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1;p15">
            <a:extLst>
              <a:ext uri="{FF2B5EF4-FFF2-40B4-BE49-F238E27FC236}">
                <a16:creationId xmlns:a16="http://schemas.microsoft.com/office/drawing/2014/main" id="{A407978A-C7F3-A848-444D-EA7C6753AB80}"/>
              </a:ext>
            </a:extLst>
          </p:cNvPr>
          <p:cNvSpPr txBox="1"/>
          <p:nvPr/>
        </p:nvSpPr>
        <p:spPr>
          <a:xfrm>
            <a:off x="1238434" y="698542"/>
            <a:ext cx="3096815" cy="10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CA" sz="2500" dirty="0">
                <a:solidFill>
                  <a:schemeClr val="tx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Multiple Sclerosis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endParaRPr lang="en-CA"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endParaRPr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492EAD8-ECB0-5483-2667-94409B844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70" y="1754462"/>
            <a:ext cx="1304657" cy="1402202"/>
          </a:xfrm>
          <a:prstGeom prst="rect">
            <a:avLst/>
          </a:prstGeom>
        </p:spPr>
      </p:pic>
      <p:sp>
        <p:nvSpPr>
          <p:cNvPr id="89" name="Google Shape;71;p15">
            <a:extLst>
              <a:ext uri="{FF2B5EF4-FFF2-40B4-BE49-F238E27FC236}">
                <a16:creationId xmlns:a16="http://schemas.microsoft.com/office/drawing/2014/main" id="{DB5314FC-E52B-1687-9C4D-6DD60FA6CC51}"/>
              </a:ext>
            </a:extLst>
          </p:cNvPr>
          <p:cNvSpPr txBox="1"/>
          <p:nvPr/>
        </p:nvSpPr>
        <p:spPr>
          <a:xfrm>
            <a:off x="5439690" y="698542"/>
            <a:ext cx="3096815" cy="10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CA" sz="2500" dirty="0">
                <a:solidFill>
                  <a:schemeClr val="tx1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g-Ratio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endParaRPr lang="en-CA"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endParaRPr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71;p15">
                <a:extLst>
                  <a:ext uri="{FF2B5EF4-FFF2-40B4-BE49-F238E27FC236}">
                    <a16:creationId xmlns:a16="http://schemas.microsoft.com/office/drawing/2014/main" id="{DF2BCB13-3D35-39AA-96D2-771D5B970837}"/>
                  </a:ext>
                </a:extLst>
              </p:cNvPr>
              <p:cNvSpPr txBox="1"/>
              <p:nvPr/>
            </p:nvSpPr>
            <p:spPr>
              <a:xfrm>
                <a:off x="5187980" y="2800988"/>
                <a:ext cx="3600233" cy="17477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47500" lnSpcReduction="20000"/>
              </a:bodyPr>
              <a:lstStyle/>
              <a:p>
                <a:pPr marL="146050" lvl="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3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63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𝑔</m:t>
                      </m:r>
                      <m:r>
                        <a:rPr lang="ar-AE" sz="63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Lato"/>
                          <a:cs typeface="Lato"/>
                          <a:sym typeface="Lato"/>
                        </a:rPr>
                        <m:t>=</m:t>
                      </m:r>
                      <m:f>
                        <m:fPr>
                          <m:ctrlPr>
                            <a:rPr lang="ar-AE" sz="6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</m:ctrlPr>
                        </m:fPr>
                        <m:num>
                          <m:r>
                            <a:rPr lang="en-CA" sz="63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𝑟</m:t>
                          </m:r>
                        </m:num>
                        <m:den>
                          <m:r>
                            <a:rPr lang="en-CA" sz="63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Lato"/>
                              <a:cs typeface="Lato"/>
                              <a:sym typeface="Lato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A" sz="6300" dirty="0">
                  <a:solidFill>
                    <a:schemeClr val="tx1"/>
                  </a:solidFill>
                  <a:latin typeface="Proxima Nova" panose="020B0604020202020204" charset="0"/>
                  <a:ea typeface="Lato"/>
                  <a:cs typeface="Lato"/>
                  <a:sym typeface="Lato"/>
                </a:endParaRPr>
              </a:p>
              <a:p>
                <a:pPr marL="457200" lvl="0" indent="-3111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300"/>
                  <a:buFont typeface="Lato"/>
                  <a:buChar char="●"/>
                </a:pPr>
                <a:endParaRPr lang="en-CA" sz="1300" dirty="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457200" lvl="0" indent="-311150" algn="l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95959"/>
                  </a:buClr>
                  <a:buSzPts val="1300"/>
                  <a:buFont typeface="Lato"/>
                  <a:buChar char="●"/>
                </a:pPr>
                <a:endParaRPr lang="en-CA" sz="1300" dirty="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0" lvl="0" indent="0" algn="l" rtl="0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sz="1300" dirty="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92" name="Google Shape;71;p15">
                <a:extLst>
                  <a:ext uri="{FF2B5EF4-FFF2-40B4-BE49-F238E27FC236}">
                    <a16:creationId xmlns:a16="http://schemas.microsoft.com/office/drawing/2014/main" id="{DF2BCB13-3D35-39AA-96D2-771D5B97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980" y="2800988"/>
                <a:ext cx="3600233" cy="1747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817A4-E79D-ECFC-C57D-D2F85C520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73ADD-21CE-1A64-82F6-8E7DD17790E8}"/>
              </a:ext>
            </a:extLst>
          </p:cNvPr>
          <p:cNvSpPr txBox="1"/>
          <p:nvPr/>
        </p:nvSpPr>
        <p:spPr>
          <a:xfrm>
            <a:off x="2201369" y="406469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i="1" dirty="0">
                <a:solidFill>
                  <a:schemeClr val="accent3"/>
                </a:solidFill>
                <a:latin typeface="Proxima Nova"/>
                <a:sym typeface="Proxima Nova"/>
              </a:rPr>
              <a:t>(</a:t>
            </a:r>
            <a:r>
              <a:rPr lang="es-ES" sz="1200" i="1" dirty="0" err="1">
                <a:solidFill>
                  <a:schemeClr val="accent3"/>
                </a:solidFill>
                <a:latin typeface="Proxima Nova"/>
                <a:sym typeface="Proxima Nova"/>
              </a:rPr>
              <a:t>Ausmed</a:t>
            </a:r>
            <a:r>
              <a:rPr lang="es-ES" sz="1200" i="1" dirty="0">
                <a:solidFill>
                  <a:schemeClr val="accent3"/>
                </a:solidFill>
                <a:latin typeface="Proxima Nova"/>
                <a:sym typeface="Proxima Nova"/>
              </a:rPr>
              <a:t>, 2025)</a:t>
            </a:r>
            <a:endParaRPr lang="en-CA" sz="1200" i="1" dirty="0">
              <a:solidFill>
                <a:schemeClr val="accent3"/>
              </a:solidFill>
              <a:latin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9312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C1133010-E483-532E-6FD2-3744A5823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>
            <a:extLst>
              <a:ext uri="{FF2B5EF4-FFF2-40B4-BE49-F238E27FC236}">
                <a16:creationId xmlns:a16="http://schemas.microsoft.com/office/drawing/2014/main" id="{32DB867C-A7A5-9622-574C-A662E0794AF3}"/>
              </a:ext>
            </a:extLst>
          </p:cNvPr>
          <p:cNvGrpSpPr>
            <a:grpSpLocks/>
          </p:cNvGrpSpPr>
          <p:nvPr/>
        </p:nvGrpSpPr>
        <p:grpSpPr bwMode="auto">
          <a:xfrm>
            <a:off x="3594674" y="1794275"/>
            <a:ext cx="4724399" cy="796925"/>
            <a:chOff x="2512" y="1359"/>
            <a:chExt cx="2976" cy="502"/>
          </a:xfrm>
        </p:grpSpPr>
        <p:grpSp>
          <p:nvGrpSpPr>
            <p:cNvPr id="3" name="Group 19">
              <a:extLst>
                <a:ext uri="{FF2B5EF4-FFF2-40B4-BE49-F238E27FC236}">
                  <a16:creationId xmlns:a16="http://schemas.microsoft.com/office/drawing/2014/main" id="{1D0A2DD6-5B74-98D2-A797-9EB1B5E9B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7" y="1570"/>
              <a:ext cx="951" cy="291"/>
              <a:chOff x="522" y="3362"/>
              <a:chExt cx="951" cy="291"/>
            </a:xfrm>
          </p:grpSpPr>
          <p:sp>
            <p:nvSpPr>
              <p:cNvPr id="33" name="Rectangle 9">
                <a:extLst>
                  <a:ext uri="{FF2B5EF4-FFF2-40B4-BE49-F238E27FC236}">
                    <a16:creationId xmlns:a16="http://schemas.microsoft.com/office/drawing/2014/main" id="{61731C70-8B52-6DA0-6DCE-0FF0E28583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" y="3453"/>
                <a:ext cx="181" cy="13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4" name="Text Box 12">
                <a:extLst>
                  <a:ext uri="{FF2B5EF4-FFF2-40B4-BE49-F238E27FC236}">
                    <a16:creationId xmlns:a16="http://schemas.microsoft.com/office/drawing/2014/main" id="{A9A40A0C-0EAE-B202-137D-B86771BF99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" y="3362"/>
                <a:ext cx="204" cy="29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latin typeface="+mn-lt"/>
                  </a:rPr>
                  <a:t>+</a:t>
                </a:r>
              </a:p>
            </p:txBody>
          </p:sp>
          <p:grpSp>
            <p:nvGrpSpPr>
              <p:cNvPr id="35" name="Group 14">
                <a:extLst>
                  <a:ext uri="{FF2B5EF4-FFF2-40B4-BE49-F238E27FC236}">
                    <a16:creationId xmlns:a16="http://schemas.microsoft.com/office/drawing/2014/main" id="{A8E379E2-426F-461E-2FB7-8527F7AF9C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7" y="3362"/>
                <a:ext cx="566" cy="291"/>
                <a:chOff x="907" y="3362"/>
                <a:chExt cx="566" cy="291"/>
              </a:xfrm>
            </p:grpSpPr>
            <p:sp>
              <p:nvSpPr>
                <p:cNvPr id="36" name="Rectangle 10">
                  <a:extLst>
                    <a:ext uri="{FF2B5EF4-FFF2-40B4-BE49-F238E27FC236}">
                      <a16:creationId xmlns:a16="http://schemas.microsoft.com/office/drawing/2014/main" id="{2E6E49A2-92E5-B322-E9A0-ABE6628E9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7" y="3453"/>
                  <a:ext cx="181" cy="136"/>
                </a:xfrm>
                <a:prstGeom prst="rect">
                  <a:avLst/>
                </a:prstGeom>
                <a:solidFill>
                  <a:srgbClr val="3366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37" name="Rectangle 11">
                  <a:extLst>
                    <a:ext uri="{FF2B5EF4-FFF2-40B4-BE49-F238E27FC236}">
                      <a16:creationId xmlns:a16="http://schemas.microsoft.com/office/drawing/2014/main" id="{C15585FF-A9A3-C44E-BF36-C6E0096E3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2" y="3453"/>
                  <a:ext cx="181" cy="136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38" name="Text Box 13">
                  <a:extLst>
                    <a:ext uri="{FF2B5EF4-FFF2-40B4-BE49-F238E27FC236}">
                      <a16:creationId xmlns:a16="http://schemas.microsoft.com/office/drawing/2014/main" id="{1BE7878C-FDC7-ED75-4A94-3E1300FCB9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8" y="3362"/>
                  <a:ext cx="204" cy="291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dirty="0">
                      <a:latin typeface="+mn-lt"/>
                    </a:rPr>
                    <a:t>+</a:t>
                  </a:r>
                </a:p>
              </p:txBody>
            </p:sp>
          </p:grpSp>
        </p:grp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3A29BF76-C651-CA4C-B75A-8FB4C2E6C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1359"/>
              <a:ext cx="181" cy="13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1" name="Text Box 33">
              <a:extLst>
                <a:ext uri="{FF2B5EF4-FFF2-40B4-BE49-F238E27FC236}">
                  <a16:creationId xmlns:a16="http://schemas.microsoft.com/office/drawing/2014/main" id="{9654D411-1C31-B19A-4EAF-50299B8F4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2" y="1457"/>
              <a:ext cx="195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Proxima Nova" panose="020B0604020202020204" charset="0"/>
                </a:rPr>
                <a:t>Myelin Volume Fraction = </a:t>
              </a:r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1892891B-156D-3EAF-1414-C876FB2C02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" y="1570"/>
              <a:ext cx="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6E29B693-6872-8BEF-23C2-804528F4D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0685"/>
            <a:ext cx="58653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Background</a:t>
            </a:r>
            <a:endParaRPr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C2B1BFC1-62A5-E1C4-0E8F-7DFA726D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7" y="1404133"/>
            <a:ext cx="2915332" cy="2823213"/>
          </a:xfrm>
          <a:prstGeom prst="rect">
            <a:avLst/>
          </a:prstGeom>
        </p:spPr>
      </p:pic>
      <p:grpSp>
        <p:nvGrpSpPr>
          <p:cNvPr id="39" name="Group 52">
            <a:extLst>
              <a:ext uri="{FF2B5EF4-FFF2-40B4-BE49-F238E27FC236}">
                <a16:creationId xmlns:a16="http://schemas.microsoft.com/office/drawing/2014/main" id="{B58A356C-4354-FBD4-EFC9-A7858FEBFE4A}"/>
              </a:ext>
            </a:extLst>
          </p:cNvPr>
          <p:cNvGrpSpPr>
            <a:grpSpLocks/>
          </p:cNvGrpSpPr>
          <p:nvPr/>
        </p:nvGrpSpPr>
        <p:grpSpPr bwMode="auto">
          <a:xfrm>
            <a:off x="3561332" y="2646760"/>
            <a:ext cx="4757738" cy="928688"/>
            <a:chOff x="2514" y="1827"/>
            <a:chExt cx="2997" cy="585"/>
          </a:xfrm>
        </p:grpSpPr>
        <p:sp>
          <p:nvSpPr>
            <p:cNvPr id="40" name="Rectangle 16">
              <a:extLst>
                <a:ext uri="{FF2B5EF4-FFF2-40B4-BE49-F238E27FC236}">
                  <a16:creationId xmlns:a16="http://schemas.microsoft.com/office/drawing/2014/main" id="{C0E95FAF-254C-BE34-A291-83B65A39C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7" y="1918"/>
              <a:ext cx="181" cy="13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1" name="Text Box 18">
              <a:extLst>
                <a:ext uri="{FF2B5EF4-FFF2-40B4-BE49-F238E27FC236}">
                  <a16:creationId xmlns:a16="http://schemas.microsoft.com/office/drawing/2014/main" id="{1AC1BA38-200A-E99D-7ED2-86BF2D40D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" y="1827"/>
              <a:ext cx="2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+mn-lt"/>
                </a:rPr>
                <a:t>+</a:t>
              </a:r>
            </a:p>
          </p:txBody>
        </p:sp>
        <p:grpSp>
          <p:nvGrpSpPr>
            <p:cNvPr id="42" name="Group 37">
              <a:extLst>
                <a:ext uri="{FF2B5EF4-FFF2-40B4-BE49-F238E27FC236}">
                  <a16:creationId xmlns:a16="http://schemas.microsoft.com/office/drawing/2014/main" id="{D9B99A3D-2B51-B8DC-9071-A689C2513E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0" y="2121"/>
              <a:ext cx="951" cy="291"/>
              <a:chOff x="522" y="3362"/>
              <a:chExt cx="951" cy="291"/>
            </a:xfrm>
          </p:grpSpPr>
          <p:sp>
            <p:nvSpPr>
              <p:cNvPr id="46" name="Rectangle 38">
                <a:extLst>
                  <a:ext uri="{FF2B5EF4-FFF2-40B4-BE49-F238E27FC236}">
                    <a16:creationId xmlns:a16="http://schemas.microsoft.com/office/drawing/2014/main" id="{A4BBC267-6892-AB7F-ADFD-08DE3934A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" y="3453"/>
                <a:ext cx="181" cy="13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47" name="Text Box 39">
                <a:extLst>
                  <a:ext uri="{FF2B5EF4-FFF2-40B4-BE49-F238E27FC236}">
                    <a16:creationId xmlns:a16="http://schemas.microsoft.com/office/drawing/2014/main" id="{4D164446-8456-1BA5-04E4-69F1495B9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3" y="3362"/>
                <a:ext cx="204" cy="291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latin typeface="+mn-lt"/>
                  </a:rPr>
                  <a:t>+</a:t>
                </a:r>
              </a:p>
            </p:txBody>
          </p:sp>
          <p:grpSp>
            <p:nvGrpSpPr>
              <p:cNvPr id="48" name="Group 40">
                <a:extLst>
                  <a:ext uri="{FF2B5EF4-FFF2-40B4-BE49-F238E27FC236}">
                    <a16:creationId xmlns:a16="http://schemas.microsoft.com/office/drawing/2014/main" id="{4F0D0249-FF86-77D6-FA72-0AE37927C4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7" y="3362"/>
                <a:ext cx="566" cy="291"/>
                <a:chOff x="907" y="3362"/>
                <a:chExt cx="566" cy="291"/>
              </a:xfrm>
            </p:grpSpPr>
            <p:sp>
              <p:nvSpPr>
                <p:cNvPr id="49" name="Rectangle 41">
                  <a:extLst>
                    <a:ext uri="{FF2B5EF4-FFF2-40B4-BE49-F238E27FC236}">
                      <a16:creationId xmlns:a16="http://schemas.microsoft.com/office/drawing/2014/main" id="{0B299D4C-A6B7-A62E-0A00-11581A22F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7" y="3453"/>
                  <a:ext cx="181" cy="136"/>
                </a:xfrm>
                <a:prstGeom prst="rect">
                  <a:avLst/>
                </a:prstGeom>
                <a:solidFill>
                  <a:srgbClr val="3366FF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50" name="Rectangle 42">
                  <a:extLst>
                    <a:ext uri="{FF2B5EF4-FFF2-40B4-BE49-F238E27FC236}">
                      <a16:creationId xmlns:a16="http://schemas.microsoft.com/office/drawing/2014/main" id="{DF22EE7B-BACC-1572-D3D5-06250BB272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92" y="3453"/>
                  <a:ext cx="181" cy="136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51" name="Text Box 43">
                  <a:extLst>
                    <a:ext uri="{FF2B5EF4-FFF2-40B4-BE49-F238E27FC236}">
                      <a16:creationId xmlns:a16="http://schemas.microsoft.com/office/drawing/2014/main" id="{C3D1BAFD-6A0B-D444-12FF-911A5D2AEF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88" y="3362"/>
                  <a:ext cx="204" cy="291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>
                      <a:latin typeface="+mn-lt"/>
                    </a:rPr>
                    <a:t>+</a:t>
                  </a:r>
                </a:p>
              </p:txBody>
            </p:sp>
          </p:grpSp>
        </p:grpSp>
        <p:sp>
          <p:nvSpPr>
            <p:cNvPr id="43" name="Text Box 48">
              <a:extLst>
                <a:ext uri="{FF2B5EF4-FFF2-40B4-BE49-F238E27FC236}">
                  <a16:creationId xmlns:a16="http://schemas.microsoft.com/office/drawing/2014/main" id="{34D71F6D-B503-B36A-62AC-5E35F56FD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4" y="2008"/>
              <a:ext cx="195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Proxima Nova" panose="020B0604020202020204" charset="0"/>
                </a:rPr>
                <a:t>Fiber Volume Fraction = </a:t>
              </a:r>
            </a:p>
          </p:txBody>
        </p:sp>
        <p:sp>
          <p:nvSpPr>
            <p:cNvPr id="44" name="Line 49">
              <a:extLst>
                <a:ext uri="{FF2B5EF4-FFF2-40B4-BE49-F238E27FC236}">
                  <a16:creationId xmlns:a16="http://schemas.microsoft.com/office/drawing/2014/main" id="{D02C8C63-6CE1-92BB-D17E-8294AC9AE4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36" y="2121"/>
              <a:ext cx="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" name="Rectangle 50">
              <a:extLst>
                <a:ext uri="{FF2B5EF4-FFF2-40B4-BE49-F238E27FC236}">
                  <a16:creationId xmlns:a16="http://schemas.microsoft.com/office/drawing/2014/main" id="{304A41BA-2984-2323-5944-4AF4E7199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" y="1911"/>
              <a:ext cx="181" cy="13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52" name="Text Box 54">
            <a:extLst>
              <a:ext uri="{FF2B5EF4-FFF2-40B4-BE49-F238E27FC236}">
                <a16:creationId xmlns:a16="http://schemas.microsoft.com/office/drawing/2014/main" id="{9F10DDA8-078A-837D-9D00-DC6C298C1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170" y="3210323"/>
            <a:ext cx="971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Proxima Nova" panose="020B0604020202020204" charset="0"/>
              </a:rPr>
              <a:t>(FVF)</a:t>
            </a:r>
          </a:p>
        </p:txBody>
      </p:sp>
      <p:sp>
        <p:nvSpPr>
          <p:cNvPr id="53" name="Text Box 55">
            <a:extLst>
              <a:ext uri="{FF2B5EF4-FFF2-40B4-BE49-F238E27FC236}">
                <a16:creationId xmlns:a16="http://schemas.microsoft.com/office/drawing/2014/main" id="{2F4DC52C-97ED-B5E8-4BF3-7D1A59865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758" y="2237184"/>
            <a:ext cx="971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Proxima Nova" panose="020B0604020202020204" charset="0"/>
              </a:rPr>
              <a:t>(MVF)</a:t>
            </a:r>
          </a:p>
        </p:txBody>
      </p:sp>
      <p:sp useBgFill="1">
        <p:nvSpPr>
          <p:cNvPr id="54" name="TextBox 53">
            <a:extLst>
              <a:ext uri="{FF2B5EF4-FFF2-40B4-BE49-F238E27FC236}">
                <a16:creationId xmlns:a16="http://schemas.microsoft.com/office/drawing/2014/main" id="{A99EDDC3-C474-1C66-E900-BEF4157EBEBB}"/>
              </a:ext>
            </a:extLst>
          </p:cNvPr>
          <p:cNvSpPr txBox="1"/>
          <p:nvPr/>
        </p:nvSpPr>
        <p:spPr>
          <a:xfrm>
            <a:off x="6790307" y="1717322"/>
            <a:ext cx="15478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Symbol" charset="2"/>
                <a:cs typeface="Symbol" charset="2"/>
              </a:rPr>
              <a:t>S</a:t>
            </a:r>
            <a:r>
              <a:rPr lang="en-US" sz="1800" baseline="-25000" dirty="0">
                <a:cs typeface="Symbol" charset="2"/>
              </a:rPr>
              <a:t>i</a:t>
            </a:r>
            <a:r>
              <a:rPr lang="en-US" sz="1800" dirty="0">
                <a:latin typeface="Symbol" charset="2"/>
                <a:cs typeface="Symbol" charset="2"/>
              </a:rPr>
              <a:t> p</a:t>
            </a:r>
            <a:r>
              <a:rPr lang="en-US" sz="1800" dirty="0">
                <a:latin typeface="+mn-lt"/>
                <a:cs typeface="Symbol" charset="2"/>
              </a:rPr>
              <a:t>R</a:t>
            </a:r>
            <a:r>
              <a:rPr lang="en-US" sz="1800" baseline="-25000" dirty="0">
                <a:latin typeface="+mn-lt"/>
                <a:cs typeface="Symbol" charset="2"/>
              </a:rPr>
              <a:t>i</a:t>
            </a:r>
            <a:r>
              <a:rPr lang="en-US" sz="1800" baseline="30000" dirty="0">
                <a:latin typeface="+mn-lt"/>
                <a:cs typeface="Symbol" charset="2"/>
              </a:rPr>
              <a:t>2 - </a:t>
            </a:r>
            <a:r>
              <a:rPr lang="en-US" sz="1800" dirty="0">
                <a:latin typeface="Symbol" charset="2"/>
                <a:cs typeface="Symbol" charset="2"/>
              </a:rPr>
              <a:t>S</a:t>
            </a:r>
            <a:r>
              <a:rPr lang="en-US" sz="1800" baseline="-25000" dirty="0">
                <a:cs typeface="Symbol" charset="2"/>
              </a:rPr>
              <a:t>i</a:t>
            </a:r>
            <a:r>
              <a:rPr lang="en-US" sz="1800" dirty="0">
                <a:latin typeface="Symbol" charset="2"/>
                <a:cs typeface="Symbol" charset="2"/>
              </a:rPr>
              <a:t> p</a:t>
            </a:r>
            <a:r>
              <a:rPr lang="en-US" sz="1800" dirty="0">
                <a:latin typeface="+mn-lt"/>
                <a:cs typeface="Symbol" charset="2"/>
              </a:rPr>
              <a:t>r</a:t>
            </a:r>
            <a:r>
              <a:rPr lang="en-US" sz="1800" baseline="-25000" dirty="0">
                <a:latin typeface="+mn-lt"/>
                <a:cs typeface="Symbol" charset="2"/>
              </a:rPr>
              <a:t>i</a:t>
            </a:r>
            <a:r>
              <a:rPr lang="en-US" sz="1800" baseline="30000" dirty="0">
                <a:latin typeface="+mn-lt"/>
                <a:cs typeface="Symbol" charset="2"/>
              </a:rPr>
              <a:t>2</a:t>
            </a:r>
          </a:p>
        </p:txBody>
      </p:sp>
      <p:sp useBgFill="1">
        <p:nvSpPr>
          <p:cNvPr id="56" name="TextBox 55">
            <a:extLst>
              <a:ext uri="{FF2B5EF4-FFF2-40B4-BE49-F238E27FC236}">
                <a16:creationId xmlns:a16="http://schemas.microsoft.com/office/drawing/2014/main" id="{38B330D1-B500-C8B1-CDD7-18F7068DB61B}"/>
              </a:ext>
            </a:extLst>
          </p:cNvPr>
          <p:cNvSpPr txBox="1"/>
          <p:nvPr/>
        </p:nvSpPr>
        <p:spPr>
          <a:xfrm>
            <a:off x="6638053" y="1719395"/>
            <a:ext cx="187962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ymbol" charset="2"/>
                <a:cs typeface="Symbol" charset="2"/>
              </a:rPr>
              <a:t>S</a:t>
            </a:r>
            <a:r>
              <a:rPr lang="en-US" sz="1800" baseline="-25000" dirty="0">
                <a:latin typeface="+mn-lt"/>
                <a:cs typeface="Symbol" charset="2"/>
              </a:rPr>
              <a:t>i</a:t>
            </a:r>
            <a:r>
              <a:rPr lang="en-US" sz="1800" dirty="0">
                <a:latin typeface="Symbol" charset="2"/>
                <a:cs typeface="Symbol" charset="2"/>
              </a:rPr>
              <a:t> p</a:t>
            </a:r>
            <a:r>
              <a:rPr lang="en-US" sz="1800" dirty="0">
                <a:latin typeface="+mn-lt"/>
                <a:cs typeface="Symbol" charset="2"/>
              </a:rPr>
              <a:t>R</a:t>
            </a:r>
            <a:r>
              <a:rPr lang="en-US" sz="1800" baseline="-25000" dirty="0">
                <a:latin typeface="+mn-lt"/>
                <a:cs typeface="Symbol" charset="2"/>
              </a:rPr>
              <a:t>i</a:t>
            </a:r>
            <a:r>
              <a:rPr lang="en-US" sz="1800" baseline="30000" dirty="0">
                <a:latin typeface="+mn-lt"/>
                <a:cs typeface="Symbol" charset="2"/>
              </a:rPr>
              <a:t>2 – </a:t>
            </a:r>
            <a:r>
              <a:rPr lang="en-US" sz="1800" dirty="0">
                <a:latin typeface="Symbol" charset="2"/>
                <a:cs typeface="Symbol" charset="2"/>
              </a:rPr>
              <a:t>S</a:t>
            </a:r>
            <a:r>
              <a:rPr lang="en-US" sz="1800" baseline="-25000" dirty="0">
                <a:latin typeface="+mn-lt"/>
                <a:cs typeface="Symbol" charset="2"/>
              </a:rPr>
              <a:t>i</a:t>
            </a:r>
            <a:r>
              <a:rPr lang="en-US" sz="1800" dirty="0">
                <a:latin typeface="Symbol" charset="2"/>
                <a:cs typeface="Symbol" charset="2"/>
              </a:rPr>
              <a:t> p</a:t>
            </a:r>
            <a:r>
              <a:rPr lang="en-US" sz="1800" dirty="0">
                <a:latin typeface="+mj-lt"/>
                <a:cs typeface="Symbol" charset="2"/>
              </a:rPr>
              <a:t>R</a:t>
            </a:r>
            <a:r>
              <a:rPr lang="en-US" sz="1800" baseline="-25000" dirty="0">
                <a:cs typeface="Symbol" charset="2"/>
              </a:rPr>
              <a:t>i</a:t>
            </a:r>
            <a:r>
              <a:rPr lang="en-US" sz="1800" baseline="30000" dirty="0">
                <a:latin typeface="+mj-lt"/>
                <a:cs typeface="Symbol" charset="2"/>
              </a:rPr>
              <a:t>2</a:t>
            </a:r>
            <a:r>
              <a:rPr lang="en-US" sz="1800" dirty="0">
                <a:latin typeface="+mn-lt"/>
                <a:cs typeface="Symbol" charset="2"/>
              </a:rPr>
              <a:t>g</a:t>
            </a:r>
            <a:r>
              <a:rPr lang="en-US" sz="1800" baseline="30000" dirty="0">
                <a:latin typeface="+mn-lt"/>
                <a:cs typeface="Symbol" charset="2"/>
              </a:rPr>
              <a:t>2</a:t>
            </a:r>
          </a:p>
        </p:txBody>
      </p:sp>
      <p:sp useBgFill="1">
        <p:nvSpPr>
          <p:cNvPr id="57" name="TextBox 56">
            <a:extLst>
              <a:ext uri="{FF2B5EF4-FFF2-40B4-BE49-F238E27FC236}">
                <a16:creationId xmlns:a16="http://schemas.microsoft.com/office/drawing/2014/main" id="{853B0012-C842-F01F-E57D-9FC0481E5DF2}"/>
              </a:ext>
            </a:extLst>
          </p:cNvPr>
          <p:cNvSpPr txBox="1"/>
          <p:nvPr/>
        </p:nvSpPr>
        <p:spPr>
          <a:xfrm>
            <a:off x="6605350" y="1713733"/>
            <a:ext cx="187962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ymbol" charset="2"/>
                <a:cs typeface="Symbol" charset="2"/>
              </a:rPr>
              <a:t>S</a:t>
            </a:r>
            <a:r>
              <a:rPr lang="en-US" sz="1800" baseline="-25000" dirty="0">
                <a:latin typeface="+mn-lt"/>
                <a:cs typeface="Symbol" charset="2"/>
              </a:rPr>
              <a:t>i</a:t>
            </a:r>
            <a:r>
              <a:rPr lang="en-US" sz="1800" dirty="0">
                <a:latin typeface="Symbol" charset="2"/>
                <a:cs typeface="Symbol" charset="2"/>
              </a:rPr>
              <a:t> p</a:t>
            </a:r>
            <a:r>
              <a:rPr lang="en-US" sz="1800" dirty="0">
                <a:latin typeface="+mn-lt"/>
                <a:cs typeface="Symbol" charset="2"/>
              </a:rPr>
              <a:t>R</a:t>
            </a:r>
            <a:r>
              <a:rPr lang="en-US" sz="1800" baseline="-25000" dirty="0">
                <a:latin typeface="+mn-lt"/>
                <a:cs typeface="Symbol" charset="2"/>
              </a:rPr>
              <a:t>i</a:t>
            </a:r>
            <a:r>
              <a:rPr lang="en-US" sz="1800" baseline="30000" dirty="0">
                <a:latin typeface="+mn-lt"/>
                <a:cs typeface="Symbol" charset="2"/>
              </a:rPr>
              <a:t>2 </a:t>
            </a:r>
            <a:r>
              <a:rPr lang="en-US" sz="1800" dirty="0">
                <a:latin typeface="Symbol" charset="2"/>
                <a:cs typeface="Symbol" charset="2"/>
              </a:rPr>
              <a:t>(1 - </a:t>
            </a:r>
            <a:r>
              <a:rPr lang="en-US" sz="1800" dirty="0">
                <a:latin typeface="+mn-lt"/>
                <a:cs typeface="Symbol" charset="2"/>
              </a:rPr>
              <a:t>g</a:t>
            </a:r>
            <a:r>
              <a:rPr lang="en-US" sz="1800" baseline="30000" dirty="0">
                <a:latin typeface="+mn-lt"/>
                <a:cs typeface="Symbol" charset="2"/>
              </a:rPr>
              <a:t>2</a:t>
            </a:r>
            <a:r>
              <a:rPr lang="en-US" sz="1800" dirty="0">
                <a:cs typeface="Symbol" charset="2"/>
              </a:rPr>
              <a:t>) </a:t>
            </a:r>
            <a:endParaRPr lang="en-US" sz="1800" baseline="30000" dirty="0">
              <a:latin typeface="+mj-lt"/>
              <a:cs typeface="Symbol" charset="2"/>
            </a:endParaRPr>
          </a:p>
        </p:txBody>
      </p:sp>
      <p:sp useBgFill="1">
        <p:nvSpPr>
          <p:cNvPr id="55" name="TextBox 54">
            <a:extLst>
              <a:ext uri="{FF2B5EF4-FFF2-40B4-BE49-F238E27FC236}">
                <a16:creationId xmlns:a16="http://schemas.microsoft.com/office/drawing/2014/main" id="{E9BEF674-2B36-ABEB-63BE-BC7F9AD57E94}"/>
              </a:ext>
            </a:extLst>
          </p:cNvPr>
          <p:cNvSpPr txBox="1"/>
          <p:nvPr/>
        </p:nvSpPr>
        <p:spPr>
          <a:xfrm>
            <a:off x="6968266" y="2710757"/>
            <a:ext cx="12192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Symbol" charset="2"/>
                <a:cs typeface="Symbol" charset="2"/>
              </a:rPr>
              <a:t>S</a:t>
            </a:r>
            <a:r>
              <a:rPr lang="en-US" sz="1800" baseline="-25000" dirty="0">
                <a:cs typeface="Symbol" charset="2"/>
              </a:rPr>
              <a:t>i</a:t>
            </a:r>
            <a:r>
              <a:rPr lang="en-US" sz="1800" dirty="0">
                <a:latin typeface="Symbol" charset="2"/>
                <a:cs typeface="Symbol" charset="2"/>
              </a:rPr>
              <a:t> p</a:t>
            </a:r>
            <a:r>
              <a:rPr lang="en-US" sz="1800" dirty="0">
                <a:latin typeface="+mn-lt"/>
                <a:cs typeface="Symbol" charset="2"/>
              </a:rPr>
              <a:t>R</a:t>
            </a:r>
            <a:r>
              <a:rPr lang="en-US" sz="1800" baseline="-25000" dirty="0">
                <a:latin typeface="+mn-lt"/>
                <a:cs typeface="Symbol" charset="2"/>
              </a:rPr>
              <a:t>i</a:t>
            </a:r>
            <a:r>
              <a:rPr lang="en-US" sz="1800" baseline="30000" dirty="0">
                <a:latin typeface="+mn-lt"/>
                <a:cs typeface="Symbol" charset="2"/>
              </a:rPr>
              <a:t>2 </a:t>
            </a:r>
          </a:p>
        </p:txBody>
      </p:sp>
      <p:sp>
        <p:nvSpPr>
          <p:cNvPr id="58" name="Google Shape;71;p15">
            <a:extLst>
              <a:ext uri="{FF2B5EF4-FFF2-40B4-BE49-F238E27FC236}">
                <a16:creationId xmlns:a16="http://schemas.microsoft.com/office/drawing/2014/main" id="{AB81EA5C-260E-733D-C72E-156C98264C5C}"/>
              </a:ext>
            </a:extLst>
          </p:cNvPr>
          <p:cNvSpPr txBox="1"/>
          <p:nvPr/>
        </p:nvSpPr>
        <p:spPr>
          <a:xfrm>
            <a:off x="3423898" y="1044201"/>
            <a:ext cx="1148102" cy="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CA" sz="1800" dirty="0">
                <a:latin typeface="Proxima Nova" panose="020B0604020202020204" charset="0"/>
                <a:sym typeface="Lato"/>
              </a:rPr>
              <a:t>g = r/R</a:t>
            </a:r>
            <a:endParaRPr sz="1800" dirty="0">
              <a:latin typeface="Proxima Nova" panose="020B0604020202020204" charset="0"/>
              <a:sym typeface="Lato"/>
            </a:endParaRPr>
          </a:p>
        </p:txBody>
      </p:sp>
      <p:sp>
        <p:nvSpPr>
          <p:cNvPr id="59" name="Google Shape;71;p15">
            <a:extLst>
              <a:ext uri="{FF2B5EF4-FFF2-40B4-BE49-F238E27FC236}">
                <a16:creationId xmlns:a16="http://schemas.microsoft.com/office/drawing/2014/main" id="{3C1B427F-52E7-63F6-32EE-B25E9A5D2C5D}"/>
              </a:ext>
            </a:extLst>
          </p:cNvPr>
          <p:cNvSpPr txBox="1"/>
          <p:nvPr/>
        </p:nvSpPr>
        <p:spPr>
          <a:xfrm>
            <a:off x="5086851" y="1044201"/>
            <a:ext cx="1148102" cy="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CA" sz="1800" dirty="0">
                <a:latin typeface="Proxima Nova" panose="020B0604020202020204" charset="0"/>
                <a:sym typeface="Lato"/>
              </a:rPr>
              <a:t>r = </a:t>
            </a:r>
            <a:r>
              <a:rPr lang="en-CA" sz="1800" dirty="0" err="1">
                <a:latin typeface="Proxima Nova" panose="020B0604020202020204" charset="0"/>
                <a:sym typeface="Lato"/>
              </a:rPr>
              <a:t>Rg</a:t>
            </a:r>
            <a:endParaRPr sz="1800" dirty="0">
              <a:latin typeface="Proxima Nova" panose="020B0604020202020204" charset="0"/>
              <a:sym typeface="La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BEB819-235C-17A9-E8AA-CB899A9C80A9}"/>
              </a:ext>
            </a:extLst>
          </p:cNvPr>
          <p:cNvSpPr txBox="1"/>
          <p:nvPr/>
        </p:nvSpPr>
        <p:spPr>
          <a:xfrm>
            <a:off x="3594674" y="40044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Proxima Nova" panose="020B0604020202020204" charset="0"/>
              </a:rPr>
              <a:t>MVF/FVF = 1 – g</a:t>
            </a:r>
            <a:r>
              <a:rPr lang="en-US" sz="1800" baseline="30000" dirty="0">
                <a:cs typeface="Symbol" charset="2"/>
              </a:rPr>
              <a:t>2</a:t>
            </a:r>
            <a:endParaRPr lang="en-US" sz="1800" dirty="0">
              <a:latin typeface="Proxima Nova" panose="020B0604020202020204" charset="0"/>
            </a:endParaRPr>
          </a:p>
        </p:txBody>
      </p:sp>
      <p:pic>
        <p:nvPicPr>
          <p:cNvPr id="4" name="Google Shape;614;p18">
            <a:extLst>
              <a:ext uri="{FF2B5EF4-FFF2-40B4-BE49-F238E27FC236}">
                <a16:creationId xmlns:a16="http://schemas.microsoft.com/office/drawing/2014/main" id="{9DFFBF39-50CA-4A09-8052-E7EAC25A0C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8798" y="3773481"/>
            <a:ext cx="15228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7853B-7EA9-897C-02C7-7138B399B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89D8D-8083-985F-6EEA-97831F17105B}"/>
              </a:ext>
            </a:extLst>
          </p:cNvPr>
          <p:cNvSpPr txBox="1"/>
          <p:nvPr/>
        </p:nvSpPr>
        <p:spPr>
          <a:xfrm>
            <a:off x="6594389" y="4720109"/>
            <a:ext cx="53207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  <a:latin typeface="Proxima Nova"/>
              </a:rPr>
              <a:t>(</a:t>
            </a:r>
            <a:r>
              <a:rPr lang="en-US" sz="1200" i="1" dirty="0" err="1">
                <a:solidFill>
                  <a:schemeClr val="accent3"/>
                </a:solidFill>
                <a:latin typeface="Proxima Nova"/>
              </a:rPr>
              <a:t>Stikov</a:t>
            </a:r>
            <a:r>
              <a:rPr lang="en-US" sz="1200" i="1" dirty="0">
                <a:solidFill>
                  <a:schemeClr val="accent3"/>
                </a:solidFill>
                <a:latin typeface="Proxima Nova"/>
              </a:rPr>
              <a:t> et al., 2015)</a:t>
            </a:r>
            <a:endParaRPr lang="en-CA" sz="1200" i="1" dirty="0">
              <a:solidFill>
                <a:schemeClr val="accent3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89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7" grpId="0" animBg="1"/>
      <p:bldP spid="55" grpId="0" animBg="1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FBEA951F-66C6-05AF-CC43-4C1C63D15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8882149E-83C0-01A0-C9C1-FCF5D2B6B7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0685"/>
            <a:ext cx="58653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Background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BA3DC-14DF-A3B5-685B-9D0451D8705A}"/>
              </a:ext>
            </a:extLst>
          </p:cNvPr>
          <p:cNvSpPr txBox="1"/>
          <p:nvPr/>
        </p:nvSpPr>
        <p:spPr>
          <a:xfrm>
            <a:off x="311700" y="1053218"/>
            <a:ext cx="85206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Proxima Nova" panose="020B0604020202020204" charset="0"/>
              </a:rPr>
              <a:t>Myelin Volume Fraction (MVF) 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latin typeface="Proxima Nova" panose="020B0604020202020204" charset="0"/>
              </a:rPr>
              <a:t>M</a:t>
            </a:r>
            <a:r>
              <a:rPr lang="en-CA" sz="1800" dirty="0" err="1">
                <a:latin typeface="Proxima Nova" panose="020B0604020202020204" charset="0"/>
              </a:rPr>
              <a:t>acromolecular</a:t>
            </a:r>
            <a:r>
              <a:rPr lang="en-CA" sz="1800" dirty="0">
                <a:latin typeface="Proxima Nova" panose="020B0604020202020204" charset="0"/>
              </a:rPr>
              <a:t> Tissue Volume Fraction (MTVF)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8CF06-F6CD-FF85-5C5B-C49F0C9382A1}"/>
              </a:ext>
            </a:extLst>
          </p:cNvPr>
          <p:cNvSpPr txBox="1"/>
          <p:nvPr/>
        </p:nvSpPr>
        <p:spPr>
          <a:xfrm>
            <a:off x="876112" y="2854972"/>
            <a:ext cx="2363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 dirty="0">
                <a:latin typeface="Proxima Nova" panose="020B0604020202020204" charset="0"/>
              </a:rPr>
              <a:t>MVF ≈ 50% of MTVF</a:t>
            </a:r>
            <a:r>
              <a:rPr lang="en-US" sz="1800" dirty="0">
                <a:latin typeface="Proxima Nova" panose="020B060402020202020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2AB9F3-A52D-7D97-13A3-1EFE78FA9008}"/>
                  </a:ext>
                </a:extLst>
              </p:cNvPr>
              <p:cNvSpPr txBox="1"/>
              <p:nvPr/>
            </p:nvSpPr>
            <p:spPr>
              <a:xfrm>
                <a:off x="311700" y="2005818"/>
                <a:ext cx="3492230" cy="569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𝑀𝑇𝑉𝐹</m:t>
                          </m:r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44202</m:t>
                          </m:r>
                        </m:num>
                        <m:den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CA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94766</m:t>
                      </m:r>
                    </m:oMath>
                  </m:oMathPara>
                </a14:m>
                <a:endParaRPr lang="en-CA" sz="1800" dirty="0">
                  <a:latin typeface="Proxima Nova" panose="020B060402020202020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2AB9F3-A52D-7D97-13A3-1EFE78FA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005818"/>
                <a:ext cx="3492230" cy="569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9296BD-D48A-E406-0E49-25341C1D8671}"/>
              </a:ext>
            </a:extLst>
          </p:cNvPr>
          <p:cNvSpPr txBox="1"/>
          <p:nvPr/>
        </p:nvSpPr>
        <p:spPr>
          <a:xfrm>
            <a:off x="795341" y="3447432"/>
            <a:ext cx="2524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 dirty="0">
                <a:latin typeface="Proxima Nova" panose="020B0604020202020204" charset="0"/>
              </a:rPr>
              <a:t>MP2RAGE ⟹ T1 Map</a:t>
            </a:r>
            <a:endParaRPr lang="en-US" sz="1800" dirty="0">
              <a:latin typeface="Proxima Nov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78358-1E87-5BA0-8A66-E8367BF3A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371" y="2174413"/>
            <a:ext cx="3492230" cy="20997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C8701-FA6C-6382-E6B5-B990C4E6A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3C10B3-3ADA-072A-D612-8C9AF4953665}"/>
              </a:ext>
            </a:extLst>
          </p:cNvPr>
          <p:cNvSpPr txBox="1"/>
          <p:nvPr/>
        </p:nvSpPr>
        <p:spPr>
          <a:xfrm>
            <a:off x="6594389" y="4720109"/>
            <a:ext cx="53207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  <a:latin typeface="Proxima Nova"/>
              </a:rPr>
              <a:t>(</a:t>
            </a:r>
            <a:r>
              <a:rPr lang="en-US" sz="1200" i="1" dirty="0" err="1">
                <a:solidFill>
                  <a:schemeClr val="accent3"/>
                </a:solidFill>
                <a:latin typeface="Proxima Nova"/>
              </a:rPr>
              <a:t>Mezer</a:t>
            </a:r>
            <a:r>
              <a:rPr lang="en-US" sz="1200" i="1" dirty="0">
                <a:solidFill>
                  <a:schemeClr val="accent3"/>
                </a:solidFill>
                <a:latin typeface="Proxima Nova"/>
              </a:rPr>
              <a:t> et al., 2013)</a:t>
            </a:r>
            <a:endParaRPr lang="en-CA" sz="1200" i="1" dirty="0">
              <a:solidFill>
                <a:schemeClr val="accent3"/>
              </a:solidFill>
              <a:latin typeface="Proxima Nov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EDC3C-FB63-8C97-F490-F4BC818C65A2}"/>
              </a:ext>
            </a:extLst>
          </p:cNvPr>
          <p:cNvSpPr txBox="1"/>
          <p:nvPr/>
        </p:nvSpPr>
        <p:spPr>
          <a:xfrm>
            <a:off x="5531961" y="4274195"/>
            <a:ext cx="2337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/>
                </a:solidFill>
                <a:latin typeface="Proxima Nova"/>
              </a:rPr>
              <a:t>Axial View of a T1 Map </a:t>
            </a:r>
            <a:endParaRPr lang="en-CA" sz="1400" dirty="0">
              <a:solidFill>
                <a:schemeClr val="accent3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05906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22409E91-6991-EC77-0981-6AF4AAB0F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extLst>
              <a:ext uri="{FF2B5EF4-FFF2-40B4-BE49-F238E27FC236}">
                <a16:creationId xmlns:a16="http://schemas.microsoft.com/office/drawing/2014/main" id="{0C7642BC-A927-1237-6618-82D770D0A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0685"/>
            <a:ext cx="58653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Background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6445C-F837-824F-2006-AD50CE79585D}"/>
              </a:ext>
            </a:extLst>
          </p:cNvPr>
          <p:cNvSpPr txBox="1"/>
          <p:nvPr/>
        </p:nvSpPr>
        <p:spPr>
          <a:xfrm>
            <a:off x="311700" y="934680"/>
            <a:ext cx="852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 dirty="0">
                <a:latin typeface="Proxima Nova" panose="020B0604020202020204" charset="0"/>
              </a:rPr>
              <a:t>Fiber Volume Fraction (FVF)</a:t>
            </a:r>
            <a:r>
              <a:rPr lang="en-US" sz="1800" dirty="0">
                <a:latin typeface="Proxima Nova" panose="020B060402020202020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38CA4A-189D-5B07-0B87-84645649503E}"/>
                  </a:ext>
                </a:extLst>
              </p:cNvPr>
              <p:cNvSpPr txBox="1"/>
              <p:nvPr/>
            </p:nvSpPr>
            <p:spPr>
              <a:xfrm>
                <a:off x="217333" y="1890352"/>
                <a:ext cx="4017109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>
                          <a:latin typeface="Cambria Math" panose="02040503050406030204" pitchFamily="18" charset="0"/>
                        </a:rPr>
                        <m:t>𝐹𝑉𝐹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883</m:t>
                      </m:r>
                      <m:sSup>
                        <m:sSupPr>
                          <m:ctrlPr>
                            <a:rPr lang="en-CA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𝐹𝐴</m:t>
                          </m:r>
                        </m:e>
                        <m:sup>
                          <m:r>
                            <a:rPr lang="en-CA" sz="18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1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082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𝐹𝐴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>
                          <a:latin typeface="Cambria Math" panose="02040503050406030204" pitchFamily="18" charset="0"/>
                        </a:rPr>
                        <m:t>074</m:t>
                      </m:r>
                    </m:oMath>
                  </m:oMathPara>
                </a14:m>
                <a:endParaRPr lang="en-CA" sz="1800" dirty="0">
                  <a:latin typeface="Proxima Nova" panose="020B060402020202020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38CA4A-189D-5B07-0B87-846456495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33" y="1890352"/>
                <a:ext cx="4017109" cy="283219"/>
              </a:xfrm>
              <a:prstGeom prst="rect">
                <a:avLst/>
              </a:prstGeom>
              <a:blipFill>
                <a:blip r:embed="rId3"/>
                <a:stretch>
                  <a:fillRect t="-2128" b="-42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6C2BF5-3489-356F-3D29-E01D104E87A7}"/>
              </a:ext>
            </a:extLst>
          </p:cNvPr>
          <p:cNvSpPr txBox="1"/>
          <p:nvPr/>
        </p:nvSpPr>
        <p:spPr>
          <a:xfrm>
            <a:off x="311700" y="225877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 dirty="0">
                <a:latin typeface="Proxima Nova" panose="020B0604020202020204" charset="0"/>
              </a:rPr>
              <a:t>Diffusion MRI ⟹ FA Map</a:t>
            </a:r>
            <a:endParaRPr lang="en-US" sz="1800" dirty="0">
              <a:latin typeface="Proxima Nova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6D5EA8-B3E5-7119-E432-5A19D1A8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72" y="2717577"/>
            <a:ext cx="3380230" cy="2000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E9A109-BC47-08EE-D417-9815DA423BE0}"/>
              </a:ext>
            </a:extLst>
          </p:cNvPr>
          <p:cNvSpPr txBox="1"/>
          <p:nvPr/>
        </p:nvSpPr>
        <p:spPr>
          <a:xfrm>
            <a:off x="311700" y="14160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 dirty="0">
                <a:latin typeface="Proxima Nova" panose="020B0604020202020204" charset="0"/>
              </a:rPr>
              <a:t>Fractional Anisotropy (FA)</a:t>
            </a:r>
            <a:endParaRPr lang="en-US" sz="1800" dirty="0">
              <a:latin typeface="Proxima Nova" panose="020B060402020202020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BF48C9-DD7F-8187-3AF5-EB98DFFFB014}"/>
              </a:ext>
            </a:extLst>
          </p:cNvPr>
          <p:cNvGrpSpPr/>
          <p:nvPr/>
        </p:nvGrpSpPr>
        <p:grpSpPr>
          <a:xfrm>
            <a:off x="5179756" y="293722"/>
            <a:ext cx="2665828" cy="4299438"/>
            <a:chOff x="5169876" y="412255"/>
            <a:chExt cx="2665828" cy="4299438"/>
          </a:xfrm>
        </p:grpSpPr>
        <p:pic>
          <p:nvPicPr>
            <p:cNvPr id="21" name="Picture 20" descr="A close-up of a brain scan&#10;&#10;AI-generated content may be incorrect.">
              <a:extLst>
                <a:ext uri="{FF2B5EF4-FFF2-40B4-BE49-F238E27FC236}">
                  <a16:creationId xmlns:a16="http://schemas.microsoft.com/office/drawing/2014/main" id="{42ECFA98-D0F7-15A7-8556-51A418302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7607" t="16410"/>
            <a:stretch>
              <a:fillRect/>
            </a:stretch>
          </p:blipFill>
          <p:spPr>
            <a:xfrm>
              <a:off x="5169876" y="412255"/>
              <a:ext cx="2665828" cy="429943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0F733C-1211-E6A2-EDF1-23F86AC7AC49}"/>
                </a:ext>
              </a:extLst>
            </p:cNvPr>
            <p:cNvSpPr/>
            <p:nvPr/>
          </p:nvSpPr>
          <p:spPr>
            <a:xfrm>
              <a:off x="5169876" y="412255"/>
              <a:ext cx="358727" cy="78075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15C5D-ADB7-3A35-3C0C-779AF62B61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D340D9-CEC5-D6E7-0101-6CF82BB0DF3B}"/>
              </a:ext>
            </a:extLst>
          </p:cNvPr>
          <p:cNvSpPr txBox="1"/>
          <p:nvPr/>
        </p:nvSpPr>
        <p:spPr>
          <a:xfrm>
            <a:off x="6594389" y="4720109"/>
            <a:ext cx="53207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  <a:latin typeface="Proxima Nova"/>
              </a:rPr>
              <a:t>(</a:t>
            </a:r>
            <a:r>
              <a:rPr lang="en-US" sz="1200" i="1" dirty="0" err="1">
                <a:solidFill>
                  <a:schemeClr val="accent3"/>
                </a:solidFill>
                <a:latin typeface="Proxima Nova"/>
              </a:rPr>
              <a:t>Stikov</a:t>
            </a:r>
            <a:r>
              <a:rPr lang="en-US" sz="1200" i="1" dirty="0">
                <a:solidFill>
                  <a:schemeClr val="accent3"/>
                </a:solidFill>
                <a:latin typeface="Proxima Nova"/>
              </a:rPr>
              <a:t> et al., 2011)</a:t>
            </a:r>
            <a:endParaRPr lang="en-CA" sz="1200" i="1" dirty="0">
              <a:solidFill>
                <a:schemeClr val="accent3"/>
              </a:solidFill>
              <a:latin typeface="Proxima Nov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12C8E9-5F69-BC91-6F65-A33D1B385E6E}"/>
              </a:ext>
            </a:extLst>
          </p:cNvPr>
          <p:cNvSpPr txBox="1"/>
          <p:nvPr/>
        </p:nvSpPr>
        <p:spPr>
          <a:xfrm>
            <a:off x="-752263" y="4717827"/>
            <a:ext cx="5956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3"/>
                </a:solidFill>
                <a:latin typeface="Proxima Nova"/>
              </a:rPr>
              <a:t>Axial View of a FA Map </a:t>
            </a:r>
            <a:endParaRPr lang="en-CA" sz="1400" dirty="0">
              <a:solidFill>
                <a:schemeClr val="accent3"/>
              </a:solidFill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6125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77;p16">
            <a:extLst>
              <a:ext uri="{FF2B5EF4-FFF2-40B4-BE49-F238E27FC236}">
                <a16:creationId xmlns:a16="http://schemas.microsoft.com/office/drawing/2014/main" id="{EB0A1B37-C513-1D95-EC20-BB720A01B395}"/>
              </a:ext>
            </a:extLst>
          </p:cNvPr>
          <p:cNvSpPr txBox="1"/>
          <p:nvPr/>
        </p:nvSpPr>
        <p:spPr>
          <a:xfrm>
            <a:off x="311700" y="1017725"/>
            <a:ext cx="8045222" cy="3664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>
              <a:lnSpc>
                <a:spcPct val="200000"/>
              </a:lnSpc>
              <a:buClr>
                <a:srgbClr val="595959"/>
              </a:buClr>
              <a:buSzPts val="1300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Primary Objective: Develop a pipeline for mapping the g-Ratio of the optic nerve </a:t>
            </a:r>
          </a:p>
          <a:p>
            <a:pPr marL="146050" lvl="0">
              <a:lnSpc>
                <a:spcPct val="200000"/>
              </a:lnSpc>
              <a:buClr>
                <a:srgbClr val="595959"/>
              </a:buClr>
              <a:buSzPts val="1300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Secondary Objectives: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Co-register MP2RAGE and DWI to a common space (MNI152).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Extract T1 and FA from both MRI modalities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Compute MVF from T1 maps and FVF from FA maps.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Calculate g-ratio along the optic nerve and compare across patients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229FE-FEA2-D330-5A97-F65813F478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E89A0E0F-5057-835C-AF1F-16A00D35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C5FAA288-572C-5362-CB2E-5B26DB890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Data:</a:t>
            </a:r>
            <a:endParaRPr dirty="0"/>
          </a:p>
        </p:txBody>
      </p:sp>
      <p:sp>
        <p:nvSpPr>
          <p:cNvPr id="77" name="Google Shape;77;p16">
            <a:extLst>
              <a:ext uri="{FF2B5EF4-FFF2-40B4-BE49-F238E27FC236}">
                <a16:creationId xmlns:a16="http://schemas.microsoft.com/office/drawing/2014/main" id="{4BBA9403-108E-51CB-2215-9A81C8233154}"/>
              </a:ext>
            </a:extLst>
          </p:cNvPr>
          <p:cNvSpPr txBox="1"/>
          <p:nvPr/>
        </p:nvSpPr>
        <p:spPr>
          <a:xfrm>
            <a:off x="173173" y="1017725"/>
            <a:ext cx="4864494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MP2RAGE raw image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DWI image</a:t>
            </a:r>
          </a:p>
          <a:p>
            <a:pPr marL="457200" indent="-311150">
              <a:lnSpc>
                <a:spcPct val="200000"/>
              </a:lnSpc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Max probability label from MR-EYE Atlas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6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MNI 152 Template</a:t>
            </a:r>
          </a:p>
          <a:p>
            <a:pPr marL="457200" indent="-311150">
              <a:lnSpc>
                <a:spcPct val="200000"/>
              </a:lnSpc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600" dirty="0">
                <a:solidFill>
                  <a:schemeClr val="accent3"/>
                </a:solidFill>
                <a:latin typeface="Proxima Nova"/>
              </a:rPr>
              <a:t>Manuals segmentations of both MRI modalities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endParaRPr sz="1600" dirty="0">
              <a:solidFill>
                <a:srgbClr val="595959"/>
              </a:solidFill>
              <a:latin typeface="Proxima Nova" panose="020B0604020202020204" charset="0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D5FAC-4B6D-E554-DDB9-8A2DAEB9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7" y="3233375"/>
            <a:ext cx="2970000" cy="16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5C4C03-CADA-F8FF-36B9-447A55D91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47" y="445025"/>
            <a:ext cx="2230562" cy="2392667"/>
          </a:xfrm>
          <a:prstGeom prst="rect">
            <a:avLst/>
          </a:prstGeom>
        </p:spPr>
      </p:pic>
      <p:sp>
        <p:nvSpPr>
          <p:cNvPr id="5" name="Google Shape;77;p16">
            <a:extLst>
              <a:ext uri="{FF2B5EF4-FFF2-40B4-BE49-F238E27FC236}">
                <a16:creationId xmlns:a16="http://schemas.microsoft.com/office/drawing/2014/main" id="{2FDAE4C3-0832-64AD-11BE-BA58E8AB921E}"/>
              </a:ext>
            </a:extLst>
          </p:cNvPr>
          <p:cNvSpPr txBox="1"/>
          <p:nvPr/>
        </p:nvSpPr>
        <p:spPr>
          <a:xfrm>
            <a:off x="3534789" y="3199507"/>
            <a:ext cx="3999992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</a:pPr>
            <a:r>
              <a:rPr lang="en-CA" sz="15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Manuals Segmentations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5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Blue : DWI Segmentation</a:t>
            </a:r>
          </a:p>
          <a:p>
            <a:pPr marL="457200" indent="-311150">
              <a:lnSpc>
                <a:spcPct val="200000"/>
              </a:lnSpc>
              <a:buClr>
                <a:srgbClr val="595959"/>
              </a:buClr>
              <a:buSzPts val="1300"/>
              <a:buFont typeface="Lato"/>
              <a:buChar char="●"/>
            </a:pPr>
            <a:r>
              <a:rPr lang="en-CA" sz="15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Red : MP2RAGE Segmentation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endParaRPr lang="en-CA" sz="13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07A48-6C79-681D-D4F7-1988E3267268}"/>
              </a:ext>
            </a:extLst>
          </p:cNvPr>
          <p:cNvSpPr txBox="1"/>
          <p:nvPr/>
        </p:nvSpPr>
        <p:spPr>
          <a:xfrm>
            <a:off x="4907128" y="283769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Max probability label</a:t>
            </a:r>
            <a:endParaRPr lang="es-ES" sz="1200" i="1" dirty="0">
              <a:solidFill>
                <a:schemeClr val="accent3"/>
              </a:solidFill>
              <a:latin typeface="Proxima Nova"/>
              <a:sym typeface="Proxima Nova"/>
            </a:endParaRPr>
          </a:p>
          <a:p>
            <a:pPr algn="ctr"/>
            <a:r>
              <a:rPr lang="es-ES" sz="1200" i="1" dirty="0">
                <a:solidFill>
                  <a:schemeClr val="accent3"/>
                </a:solidFill>
                <a:latin typeface="Proxima Nova"/>
                <a:sym typeface="Proxima Nova"/>
              </a:rPr>
              <a:t>(Barranco </a:t>
            </a:r>
            <a:r>
              <a:rPr lang="es-ES" sz="1200" i="1" dirty="0" err="1">
                <a:solidFill>
                  <a:schemeClr val="accent3"/>
                </a:solidFill>
                <a:latin typeface="Proxima Nova"/>
                <a:sym typeface="Proxima Nova"/>
              </a:rPr>
              <a:t>Hernandez</a:t>
            </a:r>
            <a:r>
              <a:rPr lang="es-ES" sz="1200" i="1" dirty="0">
                <a:solidFill>
                  <a:schemeClr val="accent3"/>
                </a:solidFill>
                <a:latin typeface="Proxima Nova"/>
                <a:sym typeface="Proxima Nova"/>
              </a:rPr>
              <a:t> et al., 2024)</a:t>
            </a:r>
            <a:endParaRPr lang="en-CA" sz="1200" i="1" dirty="0">
              <a:solidFill>
                <a:schemeClr val="accent3"/>
              </a:solidFill>
              <a:latin typeface="Proxima Nova"/>
              <a:sym typeface="Proxima Nov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D6539-5D25-B129-59B4-70A673BC4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72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0334BC3D-D5A1-3968-7004-E2222CB8A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AA6790F0-A8E9-3DA6-4591-F612CB4B9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Methods: </a:t>
            </a:r>
            <a:endParaRPr dirty="0"/>
          </a:p>
        </p:txBody>
      </p:sp>
      <p:sp>
        <p:nvSpPr>
          <p:cNvPr id="77" name="Google Shape;77;p16">
            <a:extLst>
              <a:ext uri="{FF2B5EF4-FFF2-40B4-BE49-F238E27FC236}">
                <a16:creationId xmlns:a16="http://schemas.microsoft.com/office/drawing/2014/main" id="{C15E036C-0DB1-D17B-AB66-C943D5C79937}"/>
              </a:ext>
            </a:extLst>
          </p:cNvPr>
          <p:cNvSpPr txBox="1"/>
          <p:nvPr/>
        </p:nvSpPr>
        <p:spPr>
          <a:xfrm>
            <a:off x="311699" y="958456"/>
            <a:ext cx="8392033" cy="35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Preprocess MP2RAGE and DWI images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Register MP2RAGE and DWI to MNI152</a:t>
            </a:r>
          </a:p>
          <a:p>
            <a:pPr marL="457200" lvl="0" indent="-311150">
              <a:lnSpc>
                <a:spcPct val="200000"/>
              </a:lnSpc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Compute segmentation overlap and compare with m</a:t>
            </a:r>
            <a:r>
              <a:rPr lang="en-CA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ax probability label</a:t>
            </a:r>
            <a:r>
              <a:rPr lang="en-GB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 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From MP2RAGE: Extract T1 values → derive MVF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From DWI: Extract FA values → derive FVF </a:t>
            </a: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-GB" sz="1800" dirty="0">
                <a:solidFill>
                  <a:srgbClr val="595959"/>
                </a:solidFill>
                <a:latin typeface="Proxima Nova" panose="020B0604020202020204" charset="0"/>
                <a:ea typeface="Lato"/>
                <a:cs typeface="Lato"/>
                <a:sym typeface="Lato"/>
              </a:rPr>
              <a:t>Compute g-ratio per slice​ ​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E2C58-1E0A-5348-6C90-5D5C165F13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393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89FE5B70-3AD2-E18C-7BA8-E25987FCE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6F7F4A62-5A71-BBB9-BA92-1D4B4C2ED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Tools:</a:t>
            </a:r>
            <a:endParaRPr dirty="0"/>
          </a:p>
        </p:txBody>
      </p:sp>
      <p:pic>
        <p:nvPicPr>
          <p:cNvPr id="2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F84585F-41CE-4A87-2366-7F6F9776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70" t="45127" r="44330" b="30058"/>
          <a:stretch/>
        </p:blipFill>
        <p:spPr>
          <a:xfrm>
            <a:off x="7045192" y="39047"/>
            <a:ext cx="1606644" cy="1515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737185-1B81-C095-7634-7B904F1C4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145" y="1737580"/>
            <a:ext cx="1865077" cy="17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3FA2729-7A96-44EE-81DA-9967A5C04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53" y="39047"/>
            <a:ext cx="3188969" cy="138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C35EBE4-E5CD-DFF9-5AD2-5779871AF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936" y="3719799"/>
            <a:ext cx="4468729" cy="7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568B1C0-E637-F8BE-0339-CB6E4540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537" y="1783257"/>
            <a:ext cx="1886515" cy="239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F10834B8-1813-3725-71F5-1F64BE0CB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99" y="1081877"/>
            <a:ext cx="2322624" cy="223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442B2-E1EB-933C-52D8-BDCFD463F1C5}"/>
              </a:ext>
            </a:extLst>
          </p:cNvPr>
          <p:cNvSpPr txBox="1"/>
          <p:nvPr/>
        </p:nvSpPr>
        <p:spPr>
          <a:xfrm>
            <a:off x="6594389" y="4720109"/>
            <a:ext cx="53207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accent3"/>
                </a:solidFill>
                <a:latin typeface="Proxima Nova"/>
              </a:rPr>
              <a:t>(BRAINHACK SCHOOL, 2025)</a:t>
            </a:r>
            <a:endParaRPr lang="en-CA" sz="1200" i="1" dirty="0">
              <a:solidFill>
                <a:schemeClr val="accent3"/>
              </a:solidFill>
              <a:latin typeface="Proxima Nova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8EE48-1D75-48ED-C7C3-020396AB37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B78F01-7B9C-7B87-5CAD-CBC11843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99" y="3643362"/>
            <a:ext cx="159067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98317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1316</Words>
  <Application>Microsoft Office PowerPoint</Application>
  <PresentationFormat>On-screen Show (16:9)</PresentationFormat>
  <Paragraphs>165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Symbol</vt:lpstr>
      <vt:lpstr>Lato</vt:lpstr>
      <vt:lpstr>Arial</vt:lpstr>
      <vt:lpstr>Proxima Nova</vt:lpstr>
      <vt:lpstr>Cambria Math</vt:lpstr>
      <vt:lpstr>Spearmint</vt:lpstr>
      <vt:lpstr>g-Ratio mapping of the optic nerve</vt:lpstr>
      <vt:lpstr>Background</vt:lpstr>
      <vt:lpstr>Background</vt:lpstr>
      <vt:lpstr>Background</vt:lpstr>
      <vt:lpstr>Background</vt:lpstr>
      <vt:lpstr>Objectives </vt:lpstr>
      <vt:lpstr>Data:</vt:lpstr>
      <vt:lpstr>Methods: </vt:lpstr>
      <vt:lpstr>Tools:</vt:lpstr>
      <vt:lpstr>Results - Registration Quality </vt:lpstr>
      <vt:lpstr>Results – MVF, FVF &amp; g-Ratio</vt:lpstr>
      <vt:lpstr>Results – MVF, FVF &amp; g-Ratio</vt:lpstr>
      <vt:lpstr>Results - Registration Quality </vt:lpstr>
      <vt:lpstr>Results – MVF, FVF &amp; g-Ratio</vt:lpstr>
      <vt:lpstr>Deliverables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Hugo Albert</dc:creator>
  <cp:lastModifiedBy>Hugo Albert</cp:lastModifiedBy>
  <cp:revision>2</cp:revision>
  <dcterms:modified xsi:type="dcterms:W3CDTF">2025-06-17T15:44:01Z</dcterms:modified>
</cp:coreProperties>
</file>